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0" r:id="rId4"/>
    <p:sldMasterId id="2147483702" r:id="rId5"/>
    <p:sldMasterId id="2147483715" r:id="rId6"/>
  </p:sldMasterIdLst>
  <p:notesMasterIdLst>
    <p:notesMasterId r:id="rId111"/>
  </p:notesMasterIdLst>
  <p:handoutMasterIdLst>
    <p:handoutMasterId r:id="rId112"/>
  </p:handoutMasterIdLst>
  <p:sldIdLst>
    <p:sldId id="256" r:id="rId7"/>
    <p:sldId id="552" r:id="rId8"/>
    <p:sldId id="551" r:id="rId9"/>
    <p:sldId id="486" r:id="rId10"/>
    <p:sldId id="334" r:id="rId11"/>
    <p:sldId id="335" r:id="rId12"/>
    <p:sldId id="336" r:id="rId13"/>
    <p:sldId id="411" r:id="rId14"/>
    <p:sldId id="349" r:id="rId15"/>
    <p:sldId id="351" r:id="rId16"/>
    <p:sldId id="364" r:id="rId17"/>
    <p:sldId id="365" r:id="rId18"/>
    <p:sldId id="350" r:id="rId19"/>
    <p:sldId id="451" r:id="rId20"/>
    <p:sldId id="452" r:id="rId21"/>
    <p:sldId id="454" r:id="rId22"/>
    <p:sldId id="450" r:id="rId23"/>
    <p:sldId id="456" r:id="rId24"/>
    <p:sldId id="447" r:id="rId25"/>
    <p:sldId id="448" r:id="rId26"/>
    <p:sldId id="449" r:id="rId27"/>
    <p:sldId id="382" r:id="rId28"/>
    <p:sldId id="384" r:id="rId29"/>
    <p:sldId id="385" r:id="rId30"/>
    <p:sldId id="383" r:id="rId31"/>
    <p:sldId id="405" r:id="rId32"/>
    <p:sldId id="406" r:id="rId33"/>
    <p:sldId id="407" r:id="rId34"/>
    <p:sldId id="408" r:id="rId35"/>
    <p:sldId id="410" r:id="rId36"/>
    <p:sldId id="395" r:id="rId37"/>
    <p:sldId id="396" r:id="rId38"/>
    <p:sldId id="398" r:id="rId39"/>
    <p:sldId id="399" r:id="rId40"/>
    <p:sldId id="403" r:id="rId41"/>
    <p:sldId id="400" r:id="rId42"/>
    <p:sldId id="401" r:id="rId43"/>
    <p:sldId id="538" r:id="rId44"/>
    <p:sldId id="478" r:id="rId45"/>
    <p:sldId id="387" r:id="rId46"/>
    <p:sldId id="488" r:id="rId47"/>
    <p:sldId id="352" r:id="rId48"/>
    <p:sldId id="535" r:id="rId49"/>
    <p:sldId id="514" r:id="rId50"/>
    <p:sldId id="516" r:id="rId51"/>
    <p:sldId id="517" r:id="rId52"/>
    <p:sldId id="541" r:id="rId53"/>
    <p:sldId id="537" r:id="rId54"/>
    <p:sldId id="521" r:id="rId55"/>
    <p:sldId id="522" r:id="rId56"/>
    <p:sldId id="523" r:id="rId57"/>
    <p:sldId id="524" r:id="rId58"/>
    <p:sldId id="525" r:id="rId59"/>
    <p:sldId id="526" r:id="rId60"/>
    <p:sldId id="527" r:id="rId61"/>
    <p:sldId id="528" r:id="rId62"/>
    <p:sldId id="529" r:id="rId63"/>
    <p:sldId id="530" r:id="rId64"/>
    <p:sldId id="531" r:id="rId65"/>
    <p:sldId id="532" r:id="rId66"/>
    <p:sldId id="533" r:id="rId67"/>
    <p:sldId id="372" r:id="rId68"/>
    <p:sldId id="373" r:id="rId69"/>
    <p:sldId id="480" r:id="rId70"/>
    <p:sldId id="457" r:id="rId71"/>
    <p:sldId id="548" r:id="rId72"/>
    <p:sldId id="549" r:id="rId73"/>
    <p:sldId id="354" r:id="rId74"/>
    <p:sldId id="376" r:id="rId75"/>
    <p:sldId id="380" r:id="rId76"/>
    <p:sldId id="377" r:id="rId77"/>
    <p:sldId id="378" r:id="rId78"/>
    <p:sldId id="550" r:id="rId79"/>
    <p:sldId id="345" r:id="rId80"/>
    <p:sldId id="311" r:id="rId81"/>
    <p:sldId id="312" r:id="rId82"/>
    <p:sldId id="313" r:id="rId83"/>
    <p:sldId id="314" r:id="rId84"/>
    <p:sldId id="315" r:id="rId85"/>
    <p:sldId id="316" r:id="rId86"/>
    <p:sldId id="319" r:id="rId87"/>
    <p:sldId id="320" r:id="rId88"/>
    <p:sldId id="429" r:id="rId89"/>
    <p:sldId id="348" r:id="rId90"/>
    <p:sldId id="431" r:id="rId91"/>
    <p:sldId id="542" r:id="rId92"/>
    <p:sldId id="415" r:id="rId93"/>
    <p:sldId id="432" r:id="rId94"/>
    <p:sldId id="433" r:id="rId95"/>
    <p:sldId id="434" r:id="rId96"/>
    <p:sldId id="435" r:id="rId97"/>
    <p:sldId id="438" r:id="rId98"/>
    <p:sldId id="439" r:id="rId99"/>
    <p:sldId id="441" r:id="rId100"/>
    <p:sldId id="482" r:id="rId101"/>
    <p:sldId id="483" r:id="rId102"/>
    <p:sldId id="484" r:id="rId103"/>
    <p:sldId id="540" r:id="rId104"/>
    <p:sldId id="485" r:id="rId105"/>
    <p:sldId id="446" r:id="rId106"/>
    <p:sldId id="539" r:id="rId107"/>
    <p:sldId id="497" r:id="rId108"/>
    <p:sldId id="416" r:id="rId109"/>
    <p:sldId id="300" r:id="rId11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E2BC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8" autoAdjust="0"/>
    <p:restoredTop sz="87309" autoAdjust="0"/>
  </p:normalViewPr>
  <p:slideViewPr>
    <p:cSldViewPr>
      <p:cViewPr varScale="1">
        <p:scale>
          <a:sx n="80" d="100"/>
          <a:sy n="80" d="100"/>
        </p:scale>
        <p:origin x="-1530" y="-84"/>
      </p:cViewPr>
      <p:guideLst>
        <p:guide orient="horz" pos="2160"/>
        <p:guide pos="2880"/>
      </p:guideLst>
    </p:cSldViewPr>
  </p:slideViewPr>
  <p:outlineViewPr>
    <p:cViewPr>
      <p:scale>
        <a:sx n="33" d="100"/>
        <a:sy n="33" d="100"/>
      </p:scale>
      <p:origin x="0" y="17136"/>
    </p:cViewPr>
  </p:outlineViewPr>
  <p:notesTextViewPr>
    <p:cViewPr>
      <p:scale>
        <a:sx n="1" d="1"/>
        <a:sy n="1" d="1"/>
      </p:scale>
      <p:origin x="0" y="0"/>
    </p:cViewPr>
  </p:notesTextViewPr>
  <p:sorterViewPr>
    <p:cViewPr>
      <p:scale>
        <a:sx n="100" d="100"/>
        <a:sy n="100" d="100"/>
      </p:scale>
      <p:origin x="0" y="20796"/>
    </p:cViewPr>
  </p:sorterViewPr>
  <p:notesViewPr>
    <p:cSldViewPr>
      <p:cViewPr varScale="1">
        <p:scale>
          <a:sx n="70" d="100"/>
          <a:sy n="70" d="100"/>
        </p:scale>
        <p:origin x="-32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ableStyles" Target="tableStyle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handoutMaster" Target="handoutMasters/handout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u pied de page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r>
              <a:rPr lang="en-CA" sz="1000" dirty="0">
                <a:latin typeface="Arial" pitchFamily="34" charset="0"/>
                <a:cs typeface="Arial" pitchFamily="34" charset="0"/>
              </a:rPr>
              <a:t>Presentation title</a:t>
            </a:r>
          </a:p>
        </p:txBody>
      </p:sp>
      <p:sp>
        <p:nvSpPr>
          <p:cNvPr id="5" name="Espace réservé du numéro de diapositive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2FE1C680-6F3D-43D8-83A4-33BF20A1B0BA}" type="slidenum">
              <a:rPr lang="en-CA" sz="1000">
                <a:latin typeface="Arial" pitchFamily="34" charset="0"/>
                <a:cs typeface="Arial" pitchFamily="34" charset="0"/>
              </a:rPr>
              <a:t>‹#›</a:t>
            </a:fld>
            <a:endParaRPr lang="en-CA" sz="1000" dirty="0">
              <a:latin typeface="Arial" pitchFamily="34" charset="0"/>
              <a:cs typeface="Arial" pitchFamily="34" charset="0"/>
            </a:endParaRPr>
          </a:p>
        </p:txBody>
      </p:sp>
      <p:pic>
        <p:nvPicPr>
          <p:cNvPr id="7"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1796" y="109296"/>
            <a:ext cx="1402080" cy="616432"/>
          </a:xfrm>
          <a:prstGeom prst="rect">
            <a:avLst/>
          </a:prstGeom>
        </p:spPr>
      </p:pic>
    </p:spTree>
    <p:extLst>
      <p:ext uri="{BB962C8B-B14F-4D97-AF65-F5344CB8AC3E}">
        <p14:creationId xmlns:p14="http://schemas.microsoft.com/office/powerpoint/2010/main" val="939719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A64A6816-1D6C-40B4-9FAC-EE51D62CD2B6}" type="datetimeFigureOut">
              <a:rPr lang="en-US" smtClean="0"/>
              <a:t>5/15/2018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7E268027-9E4C-4947-A70D-4FE6424BEFC0}" type="slidenum">
              <a:rPr lang="en-US" smtClean="0"/>
              <a:t>‹#›</a:t>
            </a:fld>
            <a:endParaRPr lang="en-US" dirty="0"/>
          </a:p>
        </p:txBody>
      </p:sp>
    </p:spTree>
    <p:extLst>
      <p:ext uri="{BB962C8B-B14F-4D97-AF65-F5344CB8AC3E}">
        <p14:creationId xmlns:p14="http://schemas.microsoft.com/office/powerpoint/2010/main" val="346692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ofia.com/news/Press%20Release%20Archive/newfile/ofia_pre_budget_2013.html"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10"/>
          </p:nvPr>
        </p:nvSpPr>
        <p:spPr/>
        <p:txBody>
          <a:bodyPr/>
          <a:lstStyle/>
          <a:p>
            <a:fld id="{7E268027-9E4C-4947-A70D-4FE6424BEFC0}" type="slidenum">
              <a:rPr lang="en-US" smtClean="0"/>
              <a:t>1</a:t>
            </a:fld>
            <a:endParaRPr lang="en-US" dirty="0"/>
          </a:p>
        </p:txBody>
      </p:sp>
    </p:spTree>
    <p:extLst>
      <p:ext uri="{BB962C8B-B14F-4D97-AF65-F5344CB8AC3E}">
        <p14:creationId xmlns:p14="http://schemas.microsoft.com/office/powerpoint/2010/main" val="153235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20</a:t>
            </a:fld>
            <a:endParaRPr lang="en-US" dirty="0"/>
          </a:p>
        </p:txBody>
      </p:sp>
    </p:spTree>
    <p:extLst>
      <p:ext uri="{BB962C8B-B14F-4D97-AF65-F5344CB8AC3E}">
        <p14:creationId xmlns:p14="http://schemas.microsoft.com/office/powerpoint/2010/main" val="917736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25</a:t>
            </a:fld>
            <a:endParaRPr lang="en-US" dirty="0"/>
          </a:p>
        </p:txBody>
      </p:sp>
    </p:spTree>
    <p:extLst>
      <p:ext uri="{BB962C8B-B14F-4D97-AF65-F5344CB8AC3E}">
        <p14:creationId xmlns:p14="http://schemas.microsoft.com/office/powerpoint/2010/main" val="243181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30</a:t>
            </a:fld>
            <a:endParaRPr lang="en-US" dirty="0"/>
          </a:p>
        </p:txBody>
      </p:sp>
    </p:spTree>
    <p:extLst>
      <p:ext uri="{BB962C8B-B14F-4D97-AF65-F5344CB8AC3E}">
        <p14:creationId xmlns:p14="http://schemas.microsoft.com/office/powerpoint/2010/main" val="100680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could be successfully argued that</a:t>
            </a:r>
            <a:r>
              <a:rPr lang="en-US" baseline="0" dirty="0" smtClean="0"/>
              <a:t> silviculture actually commences at the harvest stage as if the harvest is not done adequately regeneration could be challenged.</a:t>
            </a:r>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36</a:t>
            </a:fld>
            <a:endParaRPr lang="en-US" dirty="0"/>
          </a:p>
        </p:txBody>
      </p:sp>
    </p:spTree>
    <p:extLst>
      <p:ext uri="{BB962C8B-B14F-4D97-AF65-F5344CB8AC3E}">
        <p14:creationId xmlns:p14="http://schemas.microsoft.com/office/powerpoint/2010/main" val="388881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Derian</a:t>
            </a:r>
            <a:r>
              <a:rPr lang="en-US" dirty="0" smtClean="0"/>
              <a:t> Caron.  Born February 24, 1998.  </a:t>
            </a:r>
            <a:r>
              <a:rPr lang="en-US" baseline="0" dirty="0" smtClean="0"/>
              <a:t> 1</a:t>
            </a:r>
            <a:r>
              <a:rPr lang="en-US" baseline="30000" dirty="0" smtClean="0"/>
              <a:t>st</a:t>
            </a:r>
            <a:r>
              <a:rPr lang="en-US" baseline="0" dirty="0" smtClean="0"/>
              <a:t> picture (baby), 2</a:t>
            </a:r>
            <a:r>
              <a:rPr lang="en-US" baseline="30000" dirty="0" smtClean="0"/>
              <a:t>nd</a:t>
            </a:r>
            <a:r>
              <a:rPr lang="en-US" baseline="0" dirty="0" smtClean="0"/>
              <a:t> picture (four years old), 3</a:t>
            </a:r>
            <a:r>
              <a:rPr lang="en-US" baseline="30000" dirty="0" smtClean="0"/>
              <a:t>rd</a:t>
            </a:r>
            <a:r>
              <a:rPr lang="en-US" baseline="0" dirty="0" smtClean="0"/>
              <a:t> picture (about 12 years old), 4</a:t>
            </a:r>
            <a:r>
              <a:rPr lang="en-US" baseline="30000" dirty="0" smtClean="0"/>
              <a:t>th</a:t>
            </a:r>
            <a:r>
              <a:rPr lang="en-US" baseline="0" dirty="0" smtClean="0"/>
              <a:t> picture (16 years old), 5</a:t>
            </a:r>
            <a:r>
              <a:rPr lang="en-US" baseline="30000" dirty="0" smtClean="0"/>
              <a:t>th</a:t>
            </a:r>
            <a:r>
              <a:rPr lang="en-US" baseline="0" dirty="0" smtClean="0"/>
              <a:t> picture (17 years old), 6</a:t>
            </a:r>
            <a:r>
              <a:rPr lang="en-US" baseline="30000" dirty="0" smtClean="0"/>
              <a:t>th</a:t>
            </a:r>
            <a:r>
              <a:rPr lang="en-US" baseline="0" dirty="0" smtClean="0"/>
              <a:t> picture (18 years old).  </a:t>
            </a:r>
            <a:r>
              <a:rPr lang="en-US" baseline="0" dirty="0" err="1" smtClean="0"/>
              <a:t>Derian</a:t>
            </a:r>
            <a:r>
              <a:rPr lang="en-US" baseline="0" dirty="0" smtClean="0"/>
              <a:t> is  currently attending Lakehead University, pursuing </a:t>
            </a:r>
            <a:r>
              <a:rPr lang="en-US" baseline="0" dirty="0" err="1" smtClean="0"/>
              <a:t>Honours</a:t>
            </a:r>
            <a:r>
              <a:rPr lang="en-US" baseline="0" dirty="0" smtClean="0"/>
              <a:t> Bachelor of Science degree in Forestry (commenced in the fall of 2016).</a:t>
            </a:r>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40</a:t>
            </a:fld>
            <a:endParaRPr lang="en-US" dirty="0"/>
          </a:p>
        </p:txBody>
      </p:sp>
    </p:spTree>
    <p:extLst>
      <p:ext uri="{BB962C8B-B14F-4D97-AF65-F5344CB8AC3E}">
        <p14:creationId xmlns:p14="http://schemas.microsoft.com/office/powerpoint/2010/main" val="3889970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41</a:t>
            </a:fld>
            <a:endParaRPr lang="en-US" dirty="0"/>
          </a:p>
        </p:txBody>
      </p:sp>
    </p:spTree>
    <p:extLst>
      <p:ext uri="{BB962C8B-B14F-4D97-AF65-F5344CB8AC3E}">
        <p14:creationId xmlns:p14="http://schemas.microsoft.com/office/powerpoint/2010/main" val="4064464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BC 57, Que 38, ON 27, AB 19, MB 11,</a:t>
            </a:r>
            <a:r>
              <a:rPr lang="en-US" baseline="0" dirty="0" smtClean="0"/>
              <a:t> SK 7, NB 1, NF 1, NS 1</a:t>
            </a:r>
          </a:p>
          <a:p>
            <a:endParaRPr lang="en-US" baseline="0" dirty="0" smtClean="0"/>
          </a:p>
          <a:p>
            <a:r>
              <a:rPr lang="en-US" baseline="0" dirty="0" smtClean="0"/>
              <a:t>It is assumed that Ontario’s certified forest is less than BC and Quebec as Ontario has less forest under forest management (area of under taking is 42% of province).</a:t>
            </a:r>
          </a:p>
        </p:txBody>
      </p:sp>
      <p:sp>
        <p:nvSpPr>
          <p:cNvPr id="4" name="Slide Number Placeholder 3"/>
          <p:cNvSpPr>
            <a:spLocks noGrp="1"/>
          </p:cNvSpPr>
          <p:nvPr>
            <p:ph type="sldNum" sz="quarter" idx="10"/>
          </p:nvPr>
        </p:nvSpPr>
        <p:spPr/>
        <p:txBody>
          <a:bodyPr/>
          <a:lstStyle/>
          <a:p>
            <a:fld id="{7E268027-9E4C-4947-A70D-4FE6424BEFC0}" type="slidenum">
              <a:rPr lang="en-US" smtClean="0"/>
              <a:t>42</a:t>
            </a:fld>
            <a:endParaRPr lang="en-US" dirty="0"/>
          </a:p>
        </p:txBody>
      </p:sp>
    </p:spTree>
    <p:extLst>
      <p:ext uri="{BB962C8B-B14F-4D97-AF65-F5344CB8AC3E}">
        <p14:creationId xmlns:p14="http://schemas.microsoft.com/office/powerpoint/2010/main" val="3108377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delete</a:t>
            </a:r>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781719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Forest carbon is released when trees burn or when they decay after dying (as a result of old age or of fire, insect attack or other disturbance).</a:t>
            </a:r>
          </a:p>
          <a:p>
            <a:endParaRPr lang="en-US" dirty="0" smtClean="0"/>
          </a:p>
          <a:p>
            <a:r>
              <a:rPr lang="en-US" dirty="0" smtClean="0"/>
              <a:t>Green house gases (GHGs) such as carbon dioxide (CO2) and methane (CH4) are emitted when fossil fuels are burned and organic matter decomposes, etc. </a:t>
            </a:r>
          </a:p>
          <a:p>
            <a:r>
              <a:rPr lang="en-US" dirty="0" smtClean="0"/>
              <a:t>CO2 is the main GHG accounting for about 80% of all GHGs.</a:t>
            </a:r>
          </a:p>
          <a:p>
            <a:r>
              <a:rPr lang="en-US" dirty="0" smtClean="0"/>
              <a:t>According to the Global Carbon Project (GCP) the burning of fossil fuels and the production cement is the leading cause of increased CO2 concentration in the atmosphere. </a:t>
            </a:r>
          </a:p>
          <a:p>
            <a:r>
              <a:rPr lang="en-US" dirty="0" smtClean="0"/>
              <a:t>The safe level is 350 parts per million (ppm), we’re now at 400 ppm. </a:t>
            </a:r>
          </a:p>
          <a:p>
            <a:r>
              <a:rPr lang="en-US" dirty="0" smtClean="0"/>
              <a:t>Could push temperatures 2 degrees above current global temperatures and result in potentially more extreme climatic events. </a:t>
            </a:r>
          </a:p>
          <a:p>
            <a:endParaRPr lang="en-US" dirty="0" smtClean="0"/>
          </a:p>
        </p:txBody>
      </p:sp>
      <p:sp>
        <p:nvSpPr>
          <p:cNvPr id="4" name="Slide Number Placeholder 3"/>
          <p:cNvSpPr>
            <a:spLocks noGrp="1"/>
          </p:cNvSpPr>
          <p:nvPr>
            <p:ph type="sldNum" sz="quarter" idx="10"/>
          </p:nvPr>
        </p:nvSpPr>
        <p:spPr/>
        <p:txBody>
          <a:bodyPr/>
          <a:lstStyle/>
          <a:p>
            <a:fld id="{7E268027-9E4C-4947-A70D-4FE6424BEFC0}"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238944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Image: http://mmd3semspring2012.mmd.eal.dk/group7/pa/environment.html </a:t>
            </a:r>
          </a:p>
          <a:p>
            <a:endParaRPr lang="en-CA" dirty="0" smtClean="0"/>
          </a:p>
          <a:p>
            <a:r>
              <a:rPr lang="fr-CA" dirty="0" smtClean="0"/>
              <a:t>Forest capture CO2 from atmosphere</a:t>
            </a:r>
          </a:p>
          <a:p>
            <a:r>
              <a:rPr lang="fr-CA" dirty="0" smtClean="0"/>
              <a:t>Harvest logs with smaller branches left in the forest </a:t>
            </a:r>
          </a:p>
          <a:p>
            <a:r>
              <a:rPr lang="fr-CA" dirty="0" smtClean="0"/>
              <a:t>Decomposition</a:t>
            </a:r>
            <a:r>
              <a:rPr lang="fr-CA" baseline="0" dirty="0" smtClean="0"/>
              <a:t> of branches releases carbon over time; if material is burned for energy, carbon is immediately released. </a:t>
            </a:r>
          </a:p>
          <a:p>
            <a:r>
              <a:rPr lang="fr-CA" baseline="0" dirty="0" smtClean="0"/>
              <a:t>CO2 emissions occur during harvest especially when machinery using diesel / gasoline / natural gas / heavy oil are used</a:t>
            </a:r>
          </a:p>
          <a:p>
            <a:r>
              <a:rPr lang="fr-CA" baseline="0" dirty="0" smtClean="0"/>
              <a:t>Carbon is stored for as long as product is in service</a:t>
            </a:r>
          </a:p>
          <a:p>
            <a:r>
              <a:rPr lang="fr-CA" baseline="0" dirty="0" smtClean="0"/>
              <a:t>At end of service life, product be reclaimed, reused, recycled or burned for energy</a:t>
            </a:r>
          </a:p>
          <a:p>
            <a:r>
              <a:rPr lang="fr-CA" baseline="0" dirty="0" smtClean="0"/>
              <a:t>Cycle continues….</a:t>
            </a:r>
          </a:p>
          <a:p>
            <a:endParaRPr lang="fr-CA" baseline="0" dirty="0" smtClean="0"/>
          </a:p>
          <a:p>
            <a:r>
              <a:rPr lang="fr-CA" baseline="0" dirty="0" smtClean="0"/>
              <a:t>Wood is a renewable resource. In Canada, harvested forests will regrow over </a:t>
            </a:r>
            <a:r>
              <a:rPr lang="fr-CA" baseline="0" dirty="0" err="1" smtClean="0"/>
              <a:t>approximately</a:t>
            </a:r>
            <a:r>
              <a:rPr lang="fr-CA" baseline="0" dirty="0" smtClean="0"/>
              <a:t> 60-80 years. </a:t>
            </a:r>
          </a:p>
          <a:p>
            <a:r>
              <a:rPr lang="fr-CA" baseline="0" dirty="0" smtClean="0"/>
              <a:t>Harvest is different from deforestation </a:t>
            </a:r>
            <a:r>
              <a:rPr lang="en-US" baseline="0" dirty="0" smtClean="0"/>
              <a:t>"permanent removal of forest cover and withdrawal of land from forest use, whether deliberately or circumstantially." Similarly, the IPCC Guidelines emphasize the conversion of forests (to pasture, cropland, or other managed uses): "Conversion of forests is also referred to as 'deforestation,' and it is frequently accompanied by burning." </a:t>
            </a:r>
          </a:p>
          <a:p>
            <a:r>
              <a:rPr lang="fr-CA" baseline="0" dirty="0" smtClean="0"/>
              <a:t>http://www.ipcc.ch/ipccreports/sres/land_use/index.php?idp=49 </a:t>
            </a:r>
          </a:p>
        </p:txBody>
      </p:sp>
      <p:sp>
        <p:nvSpPr>
          <p:cNvPr id="4" name="Espace réservé du numéro de diapositive 3"/>
          <p:cNvSpPr>
            <a:spLocks noGrp="1"/>
          </p:cNvSpPr>
          <p:nvPr>
            <p:ph type="sldNum" sz="quarter" idx="10"/>
          </p:nvPr>
        </p:nvSpPr>
        <p:spPr/>
        <p:txBody>
          <a:bodyPr/>
          <a:lstStyle/>
          <a:p>
            <a:fld id="{7E268027-9E4C-4947-A70D-4FE6424BEFC0}"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08812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2015:  Biggest trees</a:t>
            </a:r>
            <a:r>
              <a:rPr lang="en-US" baseline="0" dirty="0" smtClean="0"/>
              <a:t> were 6 inches in diameter and up to 30 feet tall.  Average was about 23 feet to 27 feet and diameters 3 to 4 inches.  Range about 5 feet to 30 feet tall with diameters of 1 inch to 6 inches. </a:t>
            </a:r>
          </a:p>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7</a:t>
            </a:fld>
            <a:endParaRPr lang="en-US" dirty="0"/>
          </a:p>
        </p:txBody>
      </p:sp>
    </p:spTree>
    <p:extLst>
      <p:ext uri="{BB962C8B-B14F-4D97-AF65-F5344CB8AC3E}">
        <p14:creationId xmlns:p14="http://schemas.microsoft.com/office/powerpoint/2010/main" val="3201999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http://www.nrcan.gc.ca/forests/climate-change/forest-carbon/13085 </a:t>
            </a:r>
          </a:p>
          <a:p>
            <a:endParaRPr lang="en-US" dirty="0" smtClean="0"/>
          </a:p>
          <a:p>
            <a:r>
              <a:rPr lang="en-US" dirty="0" smtClean="0"/>
              <a:t>Forests can act as either carbon sources or carbon sinks.</a:t>
            </a:r>
          </a:p>
          <a:p>
            <a:r>
              <a:rPr lang="en-US" dirty="0" smtClean="0"/>
              <a:t>•A forest is considered to be a carbon source if it releases more carbon than it absorbs. Forest carbon is released when trees burn or when they decay after dying (as a result of old age or of fire, insect attack or other disturbance).</a:t>
            </a:r>
          </a:p>
          <a:p>
            <a:r>
              <a:rPr lang="en-US" dirty="0" smtClean="0"/>
              <a:t>•A forest is considered to be a carbon sink if it absorbs more carbon from the atmosphere than it releases. Carbon is absorbed from the atmosphere through photosynthesis. It then becomes deposited in forest biomass (that is, trunks, branches, roots and leaves), in dead organic matter (litter and dead wood) and in soils. This process of carbon absorption and deposition is known as carbon sequestration.</a:t>
            </a:r>
          </a:p>
          <a:p>
            <a:endParaRPr lang="en-US" dirty="0" smtClean="0"/>
          </a:p>
          <a:p>
            <a:r>
              <a:rPr lang="en-US" dirty="0" smtClean="0"/>
              <a:t>The net balance of all of these carbon exchanges determines whether a forest is a carbon source or sink. Yet, the carbon source/sink balance is as dynamic as it is complex.</a:t>
            </a:r>
          </a:p>
          <a:p>
            <a:endParaRPr lang="en-US" dirty="0" smtClean="0"/>
          </a:p>
          <a:p>
            <a:r>
              <a:rPr lang="en-US" dirty="0" smtClean="0"/>
              <a:t>For the past century, Canada's managed forests have been a significant carbon sink, steadily adding carbon to that already stored. In recent decades, however, the situation has reversed in some years: Canada’s forests have become carbon sources, releasing more carbon into the atmosphere than they are accumulating in any given year.</a:t>
            </a:r>
          </a:p>
          <a:p>
            <a:endParaRPr lang="en-US" dirty="0" smtClean="0"/>
          </a:p>
          <a:p>
            <a:r>
              <a:rPr lang="en-US" dirty="0" smtClean="0"/>
              <a:t>Several factors have contributed to this shift. The annual total area burned by wildland fires has increased substantially. Unprecedented insect outbreaks have occurred. And annual harvest rates have shifted dramatically in response to economic demand, increasing in the 1990s and decreasing sharply with the global economic recession.</a:t>
            </a:r>
          </a:p>
          <a:p>
            <a:endParaRPr lang="en-US" dirty="0" smtClean="0"/>
          </a:p>
          <a:p>
            <a:r>
              <a:rPr lang="en-US" dirty="0" smtClean="0"/>
              <a:t>The combination of these events and activities has resulted in Canada’s managed forest acting as a net carbon source in years when large areas are burned.</a:t>
            </a:r>
          </a:p>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240092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Wood products remain in service for long time.</a:t>
            </a:r>
          </a:p>
          <a:p>
            <a:r>
              <a:rPr lang="en-US" dirty="0" smtClean="0"/>
              <a:t>Housing: minimum 80 years.</a:t>
            </a:r>
          </a:p>
          <a:p>
            <a:r>
              <a:rPr lang="en-US" dirty="0" smtClean="0"/>
              <a:t>Buildings: minimum 65 years.</a:t>
            </a:r>
          </a:p>
          <a:p>
            <a:r>
              <a:rPr lang="en-US" dirty="0" smtClean="0"/>
              <a:t>Furniture: 30 years.</a:t>
            </a:r>
          </a:p>
          <a:p>
            <a:r>
              <a:rPr lang="en-US" dirty="0" smtClean="0"/>
              <a:t>Paper: 1-6 years.</a:t>
            </a:r>
          </a:p>
          <a:p>
            <a:endParaRPr lang="en-US" dirty="0" smtClean="0"/>
          </a:p>
          <a:p>
            <a:r>
              <a:rPr lang="en-US" dirty="0" smtClean="0"/>
              <a:t>Canadian lumber is cleaner than US, electricity is cleaner. </a:t>
            </a:r>
          </a:p>
          <a:p>
            <a:endParaRPr lang="en-US" dirty="0" smtClean="0"/>
          </a:p>
          <a:p>
            <a:r>
              <a:rPr lang="en-US" dirty="0" smtClean="0"/>
              <a:t>At end of service life wood can be landfilled, recycled or burned for energy</a:t>
            </a:r>
          </a:p>
          <a:p>
            <a:r>
              <a:rPr lang="en-US" dirty="0" smtClean="0"/>
              <a:t>In landfills, some emissions from decomposition happens (116 kg CO2 eq. per m3 of lumber) – recycling</a:t>
            </a:r>
            <a:r>
              <a:rPr lang="en-US" baseline="0" dirty="0" smtClean="0"/>
              <a:t> can reduce or eliminate this.</a:t>
            </a:r>
            <a:endParaRPr lang="en-US" dirty="0" smtClean="0"/>
          </a:p>
          <a:p>
            <a:r>
              <a:rPr lang="en-US" dirty="0" smtClean="0"/>
              <a:t>Mainly long-term storage</a:t>
            </a:r>
          </a:p>
          <a:p>
            <a:r>
              <a:rPr lang="en-US" dirty="0" smtClean="0"/>
              <a:t>Other options: </a:t>
            </a:r>
          </a:p>
          <a:p>
            <a:r>
              <a:rPr lang="en-US" dirty="0" smtClean="0"/>
              <a:t>Recycling to avoid production of products from virgin resource</a:t>
            </a:r>
          </a:p>
          <a:p>
            <a:r>
              <a:rPr lang="en-US" dirty="0" smtClean="0"/>
              <a:t>Burning to replace fossil energy</a:t>
            </a:r>
          </a:p>
          <a:p>
            <a:endParaRPr lang="en-US" dirty="0" smtClean="0"/>
          </a:p>
          <a:p>
            <a:r>
              <a:rPr lang="en-US" dirty="0" smtClean="0"/>
              <a:t>1m3 of dry 2” x 4” x 8’ lumber (118 pieces) weighs approximately 780 kg.</a:t>
            </a:r>
          </a:p>
          <a:p>
            <a:r>
              <a:rPr lang="en-US" dirty="0" smtClean="0"/>
              <a:t>It is made up of primarily carbon dioxide.</a:t>
            </a:r>
          </a:p>
          <a:p>
            <a:r>
              <a:rPr lang="en-US" dirty="0" smtClean="0"/>
              <a:t>Approximately 50% is carbon</a:t>
            </a:r>
          </a:p>
          <a:p>
            <a:r>
              <a:rPr lang="en-US" dirty="0" smtClean="0"/>
              <a:t>Approximately 42% is oxygen</a:t>
            </a:r>
          </a:p>
          <a:p>
            <a:r>
              <a:rPr lang="en-US" dirty="0" smtClean="0"/>
              <a:t>Approximately 6% is hydrogen</a:t>
            </a:r>
          </a:p>
          <a:p>
            <a:r>
              <a:rPr lang="en-US" dirty="0" smtClean="0"/>
              <a:t>Approximately 1% is nitrogen</a:t>
            </a:r>
          </a:p>
          <a:p>
            <a:endParaRPr lang="en-US" dirty="0" smtClean="0"/>
          </a:p>
          <a:p>
            <a:r>
              <a:rPr lang="en-US" dirty="0" smtClean="0"/>
              <a:t>Fort McMurray Fire	</a:t>
            </a:r>
          </a:p>
          <a:p>
            <a:r>
              <a:rPr lang="en-US" dirty="0" smtClean="0"/>
              <a:t> 589,552 	ha burnt Fort McMurray fire</a:t>
            </a:r>
          </a:p>
          <a:p>
            <a:r>
              <a:rPr lang="en-US" dirty="0" smtClean="0"/>
              <a:t> 50 	m3 per ha (assumption - guess) could be 0 to over 300</a:t>
            </a:r>
          </a:p>
          <a:p>
            <a:r>
              <a:rPr lang="en-US" dirty="0" smtClean="0"/>
              <a:t> 29,477,600 	volume burnt</a:t>
            </a:r>
          </a:p>
          <a:p>
            <a:r>
              <a:rPr lang="en-US" dirty="0" smtClean="0"/>
              <a:t> 780 	kg/m3 of CO2 in SPF</a:t>
            </a:r>
          </a:p>
          <a:p>
            <a:r>
              <a:rPr lang="en-US" dirty="0" smtClean="0"/>
              <a:t> 22,992,528,000 	CO2 released</a:t>
            </a:r>
          </a:p>
          <a:p>
            <a:r>
              <a:rPr lang="en-US" dirty="0" smtClean="0"/>
              <a:t> 3,000 	Annual CO2 one car</a:t>
            </a:r>
          </a:p>
          <a:p>
            <a:r>
              <a:rPr lang="en-US" dirty="0" smtClean="0"/>
              <a:t> 7,664,176 	Equivalent annual car </a:t>
            </a:r>
            <a:r>
              <a:rPr lang="en-US" dirty="0" err="1" smtClean="0"/>
              <a:t>emmissions</a:t>
            </a:r>
            <a:endParaRPr lang="en-US" dirty="0" smtClean="0"/>
          </a:p>
          <a:p>
            <a:r>
              <a:rPr lang="en-US" dirty="0" smtClean="0"/>
              <a:t>	</a:t>
            </a:r>
          </a:p>
          <a:p>
            <a:r>
              <a:rPr lang="en-US" dirty="0" smtClean="0"/>
              <a:t>CO2 Sequestered in one log truck load of SPF	</a:t>
            </a:r>
          </a:p>
          <a:p>
            <a:r>
              <a:rPr lang="en-US" dirty="0" smtClean="0"/>
              <a:t> 3,000.00 	kg CO2 one car</a:t>
            </a:r>
          </a:p>
          <a:p>
            <a:r>
              <a:rPr lang="en-US" dirty="0" smtClean="0"/>
              <a:t> 780.00 	kg CO2 in one m3 of SPF</a:t>
            </a:r>
          </a:p>
          <a:p>
            <a:r>
              <a:rPr lang="en-US" dirty="0" smtClean="0"/>
              <a:t> 3.85 	m3 = annual </a:t>
            </a:r>
            <a:r>
              <a:rPr lang="en-US" dirty="0" err="1" smtClean="0"/>
              <a:t>emmission</a:t>
            </a:r>
            <a:r>
              <a:rPr lang="en-US" dirty="0" smtClean="0"/>
              <a:t> one car</a:t>
            </a:r>
          </a:p>
          <a:p>
            <a:r>
              <a:rPr lang="en-US" dirty="0" smtClean="0"/>
              <a:t> 50.00 	m3 one log truck</a:t>
            </a:r>
          </a:p>
          <a:p>
            <a:r>
              <a:rPr lang="en-US" dirty="0" smtClean="0"/>
              <a:t> 13.00 	 annual car </a:t>
            </a:r>
            <a:r>
              <a:rPr lang="en-US" dirty="0" err="1" smtClean="0"/>
              <a:t>emmissions</a:t>
            </a:r>
            <a:r>
              <a:rPr lang="en-US" dirty="0" smtClean="0"/>
              <a:t> are contained within one 50 m3 load of SPF</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48</a:t>
            </a:fld>
            <a:endParaRPr lang="en-US" dirty="0"/>
          </a:p>
        </p:txBody>
      </p:sp>
    </p:spTree>
    <p:extLst>
      <p:ext uri="{BB962C8B-B14F-4D97-AF65-F5344CB8AC3E}">
        <p14:creationId xmlns:p14="http://schemas.microsoft.com/office/powerpoint/2010/main" val="2306259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recognize 1 m³ of wood is different from 1 m³ of concrete and 1 m3 of steel. Depending on what you use it for, you’ll need more or less material to get the job done. Relevant to look at footprint at the building level. </a:t>
            </a:r>
          </a:p>
          <a:p>
            <a:endParaRPr lang="en-US" dirty="0" smtClean="0"/>
          </a:p>
        </p:txBody>
      </p:sp>
      <p:sp>
        <p:nvSpPr>
          <p:cNvPr id="4" name="Slide Number Placeholder 3"/>
          <p:cNvSpPr>
            <a:spLocks noGrp="1"/>
          </p:cNvSpPr>
          <p:nvPr>
            <p:ph type="sldNum" sz="quarter" idx="10"/>
          </p:nvPr>
        </p:nvSpPr>
        <p:spPr/>
        <p:txBody>
          <a:bodyPr/>
          <a:lstStyle/>
          <a:p>
            <a:fld id="{7E268027-9E4C-4947-A70D-4FE6424BEFC0}" type="slidenum">
              <a:rPr lang="en-US" smtClean="0"/>
              <a:t>49</a:t>
            </a:fld>
            <a:endParaRPr lang="en-US" dirty="0"/>
          </a:p>
        </p:txBody>
      </p:sp>
    </p:spTree>
    <p:extLst>
      <p:ext uri="{BB962C8B-B14F-4D97-AF65-F5344CB8AC3E}">
        <p14:creationId xmlns:p14="http://schemas.microsoft.com/office/powerpoint/2010/main" val="3122372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31637">
              <a:defRPr/>
            </a:pPr>
            <a:r>
              <a:rPr lang="fr-CA" dirty="0"/>
              <a:t>It is important to recognize 1 m³ of wood is different from 1 m³ of concrete. Depending on what you use it for, you’ll need more or less material to get the job done. Relevant to look at footprint at the building level. </a:t>
            </a:r>
          </a:p>
          <a:p>
            <a:pPr defTabSz="931637">
              <a:defRPr/>
            </a:pPr>
            <a:endParaRPr lang="fr-CA" dirty="0"/>
          </a:p>
          <a:p>
            <a:pPr defTabSz="931637">
              <a:defRPr/>
            </a:pPr>
            <a:r>
              <a:rPr lang="fr-CA" dirty="0"/>
              <a:t>This is comparison of CLT building with a concrete slab and steel wall </a:t>
            </a:r>
            <a:r>
              <a:rPr lang="en-CA" dirty="0"/>
              <a:t>4 storey apartment building</a:t>
            </a:r>
            <a:r>
              <a:rPr lang="fr-CA" dirty="0"/>
              <a:t>. </a:t>
            </a:r>
            <a:r>
              <a:rPr lang="en-CA" dirty="0"/>
              <a:t>4060 m</a:t>
            </a:r>
            <a:r>
              <a:rPr lang="en-CA" baseline="30000" dirty="0"/>
              <a:t>2</a:t>
            </a:r>
            <a:r>
              <a:rPr lang="en-CA" dirty="0"/>
              <a:t> (43 700 sq ft) floor area. </a:t>
            </a:r>
            <a:endParaRPr lang="en-CA" dirty="0" smtClean="0"/>
          </a:p>
          <a:p>
            <a:pPr defTabSz="931637">
              <a:defRPr/>
            </a:pPr>
            <a:endParaRPr lang="en-CA" dirty="0" smtClean="0"/>
          </a:p>
          <a:p>
            <a:pPr defTabSz="931637">
              <a:defRPr/>
            </a:pPr>
            <a:r>
              <a:rPr lang="en-CA" dirty="0" smtClean="0"/>
              <a:t>*</a:t>
            </a:r>
            <a:r>
              <a:rPr lang="en-CA" baseline="0" dirty="0" smtClean="0"/>
              <a:t> In the CTL  building – CLT  was used in exterior walls, floors, roof, shear wall, columns and beams, stairwells/elevator shaft, interior walls, stairs.</a:t>
            </a:r>
            <a:endParaRPr lang="en-CA" dirty="0"/>
          </a:p>
          <a:p>
            <a:pPr defTabSz="931637">
              <a:defRPr/>
            </a:pPr>
            <a:endParaRPr lang="en-CA" dirty="0"/>
          </a:p>
          <a:p>
            <a:pPr defTabSz="931637">
              <a:defRPr/>
            </a:pPr>
            <a:r>
              <a:rPr lang="fr-CA" dirty="0"/>
              <a:t>Making the materials for the wood building generates 40% less GHG than making the same building using a concrete structure with steel infill walls. Concrete has a large footprint relative to wood, so it is important to use it judiciously. </a:t>
            </a:r>
            <a:endParaRPr lang="fr-CA" dirty="0" smtClean="0"/>
          </a:p>
          <a:p>
            <a:pPr defTabSz="931637">
              <a:defRPr/>
            </a:pPr>
            <a:endParaRPr lang="fr-CA" dirty="0"/>
          </a:p>
          <a:p>
            <a:r>
              <a:rPr lang="fr-CA" dirty="0"/>
              <a:t>*Excludes energy used to heat building units. Both buildings use the same energy. </a:t>
            </a:r>
            <a:endParaRPr lang="fr-CA" dirty="0" smtClean="0"/>
          </a:p>
          <a:p>
            <a:endParaRPr lang="fr-CA" dirty="0"/>
          </a:p>
          <a:p>
            <a:pPr defTabSz="931637">
              <a:defRPr/>
            </a:pPr>
            <a:r>
              <a:rPr lang="fr-CA" dirty="0"/>
              <a:t>Wood building is 280 tons of CO2 emissions avoided. </a:t>
            </a:r>
            <a:r>
              <a:rPr lang="en-CA" dirty="0"/>
              <a:t>Equivalent to yearly emissions of 13.6 Canadians or 94 average cars. </a:t>
            </a:r>
          </a:p>
          <a:p>
            <a:endParaRPr lang="fr-CA" dirty="0"/>
          </a:p>
        </p:txBody>
      </p:sp>
      <p:sp>
        <p:nvSpPr>
          <p:cNvPr id="4" name="Espace réservé du numéro de diapositive 3"/>
          <p:cNvSpPr>
            <a:spLocks noGrp="1"/>
          </p:cNvSpPr>
          <p:nvPr>
            <p:ph type="sldNum" sz="quarter" idx="10"/>
          </p:nvPr>
        </p:nvSpPr>
        <p:spPr/>
        <p:txBody>
          <a:bodyPr/>
          <a:lstStyle/>
          <a:p>
            <a:fld id="{7E268027-9E4C-4947-A70D-4FE6424BEFC0}"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176723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Intergovernmental Panel on Climate Change (IPCC) is the leading international body for the assessment of climate change. It was established by the United Nations Environment Programme (UNEP) and the World Meteorological Organization (WMO) in 1988 to provide the world with a clear scientific view on the current state of knowledge in climate change and its potential environmental and socio-economic impacts. In the same year, the UN General Assembly endorsed the action by WMO and UNEP in jointly establishing the IPCC. </a:t>
            </a:r>
          </a:p>
          <a:p>
            <a:r>
              <a:rPr lang="en-US" baseline="0" dirty="0" smtClean="0"/>
              <a:t> </a:t>
            </a:r>
          </a:p>
          <a:p>
            <a:r>
              <a:rPr lang="en-US" baseline="0" dirty="0" smtClean="0"/>
              <a:t> The IPCC is a scientific body under the auspices of the United Nations (UN). It reviews and assesses the most recent scientific, technical and socio-economic information produced worldwide relevant to the understanding of climate change. It does not conduct any research nor does it monitor climate related data or parameters. </a:t>
            </a:r>
          </a:p>
          <a:p>
            <a:r>
              <a:rPr lang="en-US" baseline="0" dirty="0" smtClean="0"/>
              <a:t> </a:t>
            </a:r>
          </a:p>
          <a:p>
            <a:r>
              <a:rPr lang="en-US" baseline="0" dirty="0" smtClean="0"/>
              <a:t>Thousands of scientists from all over the world contribute to the work of the IPCC on a voluntary basis. Review is an essential part of the IPCC process, to ensure an objective and complete assessment of current information. IPCC aims to reflect a range of views and expertise. The Secretariat coordinates all the IPCC work and liaises with Governments. It is established by WMO and UNEP and located at WMO headquarters in Geneva. The IPCC is administered in accordance to UNEP, WMO and UN rules and procedures, including codes of conduct and ethical principles (as outlined in UN Ethics, WMO Ethics Function, Staff Regulations and 2012/07-Retaliation). </a:t>
            </a:r>
          </a:p>
          <a:p>
            <a:r>
              <a:rPr lang="en-US" baseline="0" dirty="0" smtClean="0"/>
              <a:t> </a:t>
            </a:r>
          </a:p>
          <a:p>
            <a:r>
              <a:rPr lang="en-US" baseline="0" dirty="0" smtClean="0"/>
              <a:t>The IPCC is an intergovernmental body. It is open to all member countries of the United Nations (UN) and WMO. Currently 195 countries are Members of the IPCC. Governments participate in the review process and the plenary Sessions, where main decisions about the IPCC work programme are taken and reports are accepted, adopted and approved. The IPCC Bureau Members, including the Chair, are also elected during the plenary Sessions. </a:t>
            </a:r>
          </a:p>
          <a:p>
            <a:r>
              <a:rPr lang="en-US" baseline="0" dirty="0" smtClean="0"/>
              <a:t> </a:t>
            </a:r>
          </a:p>
          <a:p>
            <a:r>
              <a:rPr lang="en-US" baseline="0" dirty="0" smtClean="0"/>
              <a:t>Because of its scientific and intergovernmental nature, the IPCC embodies a unique opportunity to provide rigorous and balanced scientific information to decision makers. By endorsing the IPCC reports, governments acknowledge the authority of their scientific content. The work of the organization is therefore policy-relevant and yet policy-neutral, never policy-prescriptive. </a:t>
            </a:r>
          </a:p>
          <a:p>
            <a:endParaRPr lang="en-US" baseline="0" dirty="0" smtClean="0"/>
          </a:p>
        </p:txBody>
      </p:sp>
      <p:sp>
        <p:nvSpPr>
          <p:cNvPr id="4" name="Slide Number Placeholder 3"/>
          <p:cNvSpPr>
            <a:spLocks noGrp="1"/>
          </p:cNvSpPr>
          <p:nvPr>
            <p:ph type="sldNum" sz="quarter" idx="10"/>
          </p:nvPr>
        </p:nvSpPr>
        <p:spPr/>
        <p:txBody>
          <a:bodyPr/>
          <a:lstStyle/>
          <a:p>
            <a:fld id="{7E268027-9E4C-4947-A70D-4FE6424BEFC0}"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609947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 end of English River Forest:  Recent (2012-14) satellite collar locations of female caribou using landscape of renewed harvest blocks (note the old roads) harvested in the early 1980’s, as well as undisturbed peatlands and fire-origin mature and old conifer. </a:t>
            </a:r>
          </a:p>
          <a:p>
            <a:endParaRPr lang="en-US" dirty="0" smtClean="0"/>
          </a:p>
          <a:p>
            <a:r>
              <a:rPr lang="en-US" dirty="0" smtClean="0"/>
              <a:t>Not shown is that throughout this area winter use has been occurring since at least 2009 when it was first detected.</a:t>
            </a:r>
          </a:p>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2183689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Trout Lake Forest:  Recent example (2012-14) of caribou not leaving harvest disturbance that is still ongoing in 2015:  3 female satellite collared caribou (orange, green and purple dots).  Caribou may leave, but also may stay depending on supply and arrangement of surrounding large online habitat tracts.</a:t>
            </a:r>
          </a:p>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3265648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Auden Forest, now part of Lake Nipigon Forest:  Auden was logged in the 1950’s, and caribou never left this landscape, and remain here in the now mature logged areas from the 1950’s. There are a few collared animals – there are more animals here.  Collared animals clearly showing preference for the large mature and older patches between the more recent younger disturbances as indicated by road networks.  But at larger landscape scales caribou remained on this landscape.  Forest management is working to de-fragment this landscape and recover caribou habitat and numbers.  Prospects for the future are good.</a:t>
            </a:r>
          </a:p>
          <a:p>
            <a:endParaRPr lang="en-US" dirty="0" smtClean="0"/>
          </a:p>
          <a:p>
            <a:r>
              <a:rPr lang="en-US" dirty="0" smtClean="0"/>
              <a:t>Red dots are satellite collar data from a few collared females.</a:t>
            </a:r>
          </a:p>
          <a:p>
            <a:endParaRPr lang="en-US" dirty="0" smtClean="0"/>
          </a:p>
          <a:p>
            <a:r>
              <a:rPr lang="en-US" dirty="0" smtClean="0"/>
              <a:t>Green dots and polygons are winter aerial survey of tracks and sign.</a:t>
            </a:r>
          </a:p>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2147980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522287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62</a:t>
            </a:fld>
            <a:endParaRPr lang="en-US" dirty="0"/>
          </a:p>
        </p:txBody>
      </p:sp>
    </p:spTree>
    <p:extLst>
      <p:ext uri="{BB962C8B-B14F-4D97-AF65-F5344CB8AC3E}">
        <p14:creationId xmlns:p14="http://schemas.microsoft.com/office/powerpoint/2010/main" val="235759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11</a:t>
            </a:fld>
            <a:endParaRPr lang="en-US" dirty="0"/>
          </a:p>
        </p:txBody>
      </p:sp>
    </p:spTree>
    <p:extLst>
      <p:ext uri="{BB962C8B-B14F-4D97-AF65-F5344CB8AC3E}">
        <p14:creationId xmlns:p14="http://schemas.microsoft.com/office/powerpoint/2010/main" val="1803539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Buckley's Mixture is a cough syrup invented in 1919 in Toronto, Ontario[citation needed], and still produced today. Noted for its strongly unpleasant taste (hence its slogan), its ingredients include ammonium carbonate, potassium bicarbonate,[4] camphor, menthol, Canada balsam AKA balsam fir (Abies balsamea), pine needle oil, and a tincture of capsicum.[5] It is promoted for relief of coughs and sore throats for up to six hours.</a:t>
            </a:r>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65</a:t>
            </a:fld>
            <a:endParaRPr lang="en-US" dirty="0"/>
          </a:p>
        </p:txBody>
      </p:sp>
    </p:spTree>
    <p:extLst>
      <p:ext uri="{BB962C8B-B14F-4D97-AF65-F5344CB8AC3E}">
        <p14:creationId xmlns:p14="http://schemas.microsoft.com/office/powerpoint/2010/main" val="3714466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69</a:t>
            </a:fld>
            <a:endParaRPr lang="en-US" dirty="0"/>
          </a:p>
        </p:txBody>
      </p:sp>
    </p:spTree>
    <p:extLst>
      <p:ext uri="{BB962C8B-B14F-4D97-AF65-F5344CB8AC3E}">
        <p14:creationId xmlns:p14="http://schemas.microsoft.com/office/powerpoint/2010/main" val="3137729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Logging roads are used for many recreational purposes as indicated</a:t>
            </a:r>
            <a:r>
              <a:rPr lang="en-US" baseline="0" dirty="0" smtClean="0"/>
              <a:t> in the slide</a:t>
            </a:r>
            <a:r>
              <a:rPr lang="en-US" dirty="0" smtClean="0"/>
              <a:t>.</a:t>
            </a:r>
            <a:r>
              <a:rPr lang="en-US" baseline="0" dirty="0" smtClean="0"/>
              <a:t>  </a:t>
            </a:r>
            <a:r>
              <a:rPr lang="en-US" baseline="0" dirty="0" err="1" smtClean="0"/>
              <a:t>Cutblocks</a:t>
            </a:r>
            <a:r>
              <a:rPr lang="en-US" baseline="0" dirty="0" smtClean="0"/>
              <a:t> are also used for more than just logging (blue berry picking, hunting, fire wood collection) etc.</a:t>
            </a:r>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70</a:t>
            </a:fld>
            <a:endParaRPr lang="en-US" dirty="0"/>
          </a:p>
        </p:txBody>
      </p:sp>
    </p:spTree>
    <p:extLst>
      <p:ext uri="{BB962C8B-B14F-4D97-AF65-F5344CB8AC3E}">
        <p14:creationId xmlns:p14="http://schemas.microsoft.com/office/powerpoint/2010/main" val="1618895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71</a:t>
            </a:fld>
            <a:endParaRPr lang="en-US" dirty="0"/>
          </a:p>
        </p:txBody>
      </p:sp>
    </p:spTree>
    <p:extLst>
      <p:ext uri="{BB962C8B-B14F-4D97-AF65-F5344CB8AC3E}">
        <p14:creationId xmlns:p14="http://schemas.microsoft.com/office/powerpoint/2010/main" val="2351728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72</a:t>
            </a:fld>
            <a:endParaRPr lang="en-US" dirty="0"/>
          </a:p>
        </p:txBody>
      </p:sp>
    </p:spTree>
    <p:extLst>
      <p:ext uri="{BB962C8B-B14F-4D97-AF65-F5344CB8AC3E}">
        <p14:creationId xmlns:p14="http://schemas.microsoft.com/office/powerpoint/2010/main" val="4204015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Bill Barber Complex, named in honor of Hockey Hall of Famer Bill Barber, a Callander native who maintains close family ties to the community, is a multiuse facility built for the benefit all Callander residents. It accommodates a variety of activities throughout the year and is a catalyst for building community engagement and fostering local economic development. Demanding budget constraints and a short construction timeline required an economical and efficient structural solution for the all-weather 24,326-sq. ft. building cover for the 80’x180’open air rink. The project features a glulam arena frame, spruce-pine tongue-and groove decking, and Western red cedar siding. Not only did the design for the glulam framing achieve these demands and include a provision for future complete close in, it also brought a warm and inviting ambiance to the facility. </a:t>
            </a:r>
          </a:p>
          <a:p>
            <a:r>
              <a:rPr lang="en-US" dirty="0" smtClean="0"/>
              <a:t>Located adjacent to the Callander Community Center, the beautiful heavy timber roof structure covers a single pad rink surface and provides shelter for four seasons of sport, leisure and community events on the site. “The roof has enabled the community to use the outdoor rink for a variety of purposes all year long, reports  Hector Lavigne, Mayor of the Municipality of Callander. “In fact, the space was used this past summer to host a country music concert, which to our surprise, provided exceptional acoustics.” </a:t>
            </a:r>
          </a:p>
          <a:p>
            <a:r>
              <a:rPr lang="en-US" dirty="0" smtClean="0"/>
              <a:t>Wood WORKS! was involved from the initial concept and helped the community see the project through to completion. The venue is well used by the  municipality and Mayor Lavigne is pleased with the project. “We are particularly happy with the heavy timber construction and how it represents the history of Callander as a lumber hub. </a:t>
            </a:r>
          </a:p>
          <a:p>
            <a:r>
              <a:rPr lang="en-US" dirty="0" smtClean="0"/>
              <a:t>ARCHITECT: Evans Bertrand Hill Wheeler (EBHW) Architecture Inc.</a:t>
            </a:r>
          </a:p>
          <a:p>
            <a:r>
              <a:rPr lang="en-US" dirty="0" smtClean="0"/>
              <a:t>CLIENT: Municipality of Callander, ON</a:t>
            </a:r>
          </a:p>
          <a:p>
            <a:r>
              <a:rPr lang="en-US" dirty="0" smtClean="0"/>
              <a:t>ENGINEER: Piotrowski Consultants Ltd.</a:t>
            </a:r>
          </a:p>
          <a:p>
            <a:r>
              <a:rPr lang="en-US" dirty="0" smtClean="0"/>
              <a:t>TIMBER SUPPLIER: Timber Systems Limited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75</a:t>
            </a:fld>
            <a:endParaRPr lang="en-US" dirty="0"/>
          </a:p>
        </p:txBody>
      </p:sp>
    </p:spTree>
    <p:extLst>
      <p:ext uri="{BB962C8B-B14F-4D97-AF65-F5344CB8AC3E}">
        <p14:creationId xmlns:p14="http://schemas.microsoft.com/office/powerpoint/2010/main" val="3914420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official opening of St. Victor Elementary School was celebrated on October 23, 2014 in Mattawa, Ontario. It is a one-story, 24,840-sq.ft. facility that is framed almost entirely in wood. Wood frame construction is a strategic option for low-rise educational buildings in Ontario because it is able to meet code and project requirements while simultaneously achieving economic and environmental outcomes that surpass those of competing construction materials.</a:t>
            </a:r>
          </a:p>
          <a:p>
            <a:endParaRPr lang="en-US" dirty="0"/>
          </a:p>
          <a:p>
            <a:r>
              <a:rPr lang="en-US" dirty="0"/>
              <a:t>Designed to enhance academic, social and spiritual success, the new school provides students from junior kindergarten to grade eight, with a safe, welcoming, modern and sustainable learning environment. A true community building, the new facility also incorporates a daycare</a:t>
            </a:r>
          </a:p>
          <a:p>
            <a:r>
              <a:rPr lang="en-US" dirty="0"/>
              <a:t>component to provide complementary support services for infants, toddlers and preschool children. </a:t>
            </a:r>
          </a:p>
          <a:p>
            <a:endParaRPr lang="en-US" dirty="0"/>
          </a:p>
          <a:p>
            <a:r>
              <a:rPr lang="en-US" dirty="0"/>
              <a:t>A deep respect for Mattawa's rich cultural heritage and strong ties to the forest industry as well as an understanding of the importance rural elementary schools have on the social, economic and environmental fabric of a community significantly influenced the project during the early design stages. Guided by these strong community influences, the Nipissing-Parry Sound Catholic District School Board and the design team supported the selection of wood as the primary construction material. The use of wood complements and further emphasizes the sustainable values of the architectural design.</a:t>
            </a:r>
          </a:p>
          <a:p>
            <a:endParaRPr lang="en-US" dirty="0"/>
          </a:p>
          <a:p>
            <a:r>
              <a:rPr lang="en-US" dirty="0"/>
              <a:t>The Ontario Wood </a:t>
            </a:r>
            <a:r>
              <a:rPr lang="en-US" i="1" dirty="0"/>
              <a:t>WORKS! </a:t>
            </a:r>
            <a:r>
              <a:rPr lang="en-US" dirty="0"/>
              <a:t>2012 reference guide, </a:t>
            </a:r>
            <a:r>
              <a:rPr lang="en-US" i="1" dirty="0"/>
              <a:t>Wood Use in Low-Rise Educational Buildings – Ontario</a:t>
            </a:r>
            <a:r>
              <a:rPr lang="en-US" dirty="0"/>
              <a:t>, supported the decision to use wood. The guide was specifically created to assist building and design professionals working in the educational buildings sector. It contains several case studies, as well as a detailed review of the Ontario Building Code conducted by Morrison Hershfield, outlining the possible applications for wood in educational buildings (Group A, Division 2), identifying limits, conditions and restrictions, as well as opportunities for alternative solutions. The guide was a key component of an educational presentation given to the school board by Marianne Berube, Executive Director of Ontario Wood </a:t>
            </a:r>
            <a:r>
              <a:rPr lang="en-US" i="1" dirty="0"/>
              <a:t>WORKS!</a:t>
            </a:r>
            <a:r>
              <a:rPr lang="en-US" dirty="0"/>
              <a:t>. Wood </a:t>
            </a:r>
            <a:r>
              <a:rPr lang="en-US" i="1" dirty="0"/>
              <a:t>WORKS! </a:t>
            </a:r>
            <a:r>
              <a:rPr lang="en-US" dirty="0"/>
              <a:t>further supported the decision to use wood by providing information that was requested concerning the design of</a:t>
            </a:r>
          </a:p>
          <a:p>
            <a:r>
              <a:rPr lang="en-US" dirty="0"/>
              <a:t>wall assemblies and fire safety-related requirements. The environmental and socio-economic benefits of wood-frame construction in low-rise educational buildings are numerous and the reference guide covers these in detail. If you are designing a new school and considering a wood option, the detailed analysis of the building code contained in the guide is a valuable reference tool. The guide can also help you explain to your client why a wood solution might be the best option for their project. Printed or electronic copies of the guide can be requested from Ontario Wood </a:t>
            </a:r>
            <a:r>
              <a:rPr lang="en-US" i="1" dirty="0"/>
              <a:t>WORKS! </a:t>
            </a:r>
            <a:r>
              <a:rPr lang="en-US" dirty="0"/>
              <a:t>by contacting Tim Buhler by email at tbuhler@wood-works.ca.</a:t>
            </a:r>
          </a:p>
          <a:p>
            <a:endParaRPr lang="en-US" dirty="0"/>
          </a:p>
          <a:p>
            <a:r>
              <a:rPr lang="en-US" dirty="0"/>
              <a:t>Reference Guide: </a:t>
            </a:r>
            <a:r>
              <a:rPr lang="en-US" b="1" dirty="0"/>
              <a:t>Wood Use in Low-Rise Educational Buildings – Ontario </a:t>
            </a:r>
            <a:r>
              <a:rPr lang="en-US" dirty="0"/>
              <a:t>February 2012</a:t>
            </a:r>
          </a:p>
          <a:p>
            <a:r>
              <a:rPr lang="en-US" b="1" dirty="0"/>
              <a:t>Patrice Tardif Consulting </a:t>
            </a:r>
            <a:r>
              <a:rPr lang="en-US" dirty="0"/>
              <a:t>for Ontario Wood </a:t>
            </a:r>
            <a:r>
              <a:rPr lang="en-US" i="1" dirty="0"/>
              <a:t>WORKS! </a:t>
            </a:r>
            <a:r>
              <a:rPr lang="en-US" dirty="0"/>
              <a:t>2012</a:t>
            </a:r>
          </a:p>
          <a:p>
            <a:endParaRPr lang="en-US" dirty="0"/>
          </a:p>
          <a:p>
            <a:r>
              <a:rPr lang="en-US" dirty="0"/>
              <a:t>Structural Engineer: Halsall Associates</a:t>
            </a:r>
          </a:p>
          <a:p>
            <a:r>
              <a:rPr lang="en-US" dirty="0"/>
              <a:t>Mechanical and Electrical Engineer: Jain and Associates Ltd.</a:t>
            </a:r>
          </a:p>
          <a:p>
            <a:r>
              <a:rPr lang="en-US" dirty="0"/>
              <a:t>General Contractor: Kenalex Construction Co. Ltd.</a:t>
            </a:r>
          </a:p>
          <a:p>
            <a:r>
              <a:rPr lang="en-US" dirty="0"/>
              <a:t>Architect Larocque Elder Architects, Architectes Inc.</a:t>
            </a:r>
          </a:p>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76</a:t>
            </a:fld>
            <a:endParaRPr lang="en-US" dirty="0"/>
          </a:p>
        </p:txBody>
      </p:sp>
    </p:spTree>
    <p:extLst>
      <p:ext uri="{BB962C8B-B14F-4D97-AF65-F5344CB8AC3E}">
        <p14:creationId xmlns:p14="http://schemas.microsoft.com/office/powerpoint/2010/main" val="2615750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Increasingly, building designers are using wood in hospitals and health centers to personalize and humanize the healthcare environment. This departure from the clinical approach to health-space design has awakened public awareness of what a healthcare environment can be – a</a:t>
            </a:r>
          </a:p>
          <a:p>
            <a:r>
              <a:rPr lang="en-US" dirty="0"/>
              <a:t>nurturing, human-centered investment in infrastructure.</a:t>
            </a:r>
          </a:p>
          <a:p>
            <a:endParaRPr lang="en-US" dirty="0"/>
          </a:p>
          <a:p>
            <a:r>
              <a:rPr lang="en-US" dirty="0"/>
              <a:t>In the last decade, the province of Ontario has shown considerable leadership incorporating wood into new hospital designs. The current trend began in Thunder Bay where structural wood was used in the main public corridor of the Thunder Bay Regional Health Sciences Centre. Subsequently, the Credit Valley Hospital and Carlo Fidani Peel Regional Cancer Centre also used structural wood elements in key public spaces. The innovative design of the Credit Valley hospital atrium introduced new fire suppression technology, originally designed for boats and submarines, which set a precedent for wood use and greatly expanded opportunities for the use of wood in hospitals.</a:t>
            </a:r>
          </a:p>
          <a:p>
            <a:endParaRPr lang="en-US" dirty="0"/>
          </a:p>
          <a:p>
            <a:r>
              <a:rPr lang="en-US" dirty="0"/>
              <a:t>Taking the use of wood one step further is the North Bay Regional Health Centre, considered a new model for healthcare in Canada, thanks in part to the generous use of structural and decorative wood elements to help create this beautiful, welcoming healing environment. The </a:t>
            </a:r>
          </a:p>
          <a:p>
            <a:r>
              <a:rPr lang="en-US" dirty="0"/>
              <a:t>building, which co-locates a 275-bed District Hospital and 113-bed Regional Mental Health Centre, was the first to use heavy timber in a B-2 Occupancy (care and treatment) under the Ontario Building Code. This required special provisions related to fire safety, such as the use of two-hour firewalls to separate the complex into smaller buildings for the purpose of design. Among its other innovations, the center was the first hospital to provide 100 per cent fresh air to every room with one complete air change per hour and was the first LEED-registered healthcare centre in Ontario.</a:t>
            </a:r>
          </a:p>
          <a:p>
            <a:endParaRPr lang="en-US" dirty="0"/>
          </a:p>
          <a:p>
            <a:r>
              <a:rPr lang="en-US" dirty="0"/>
              <a:t>Marianne Berube, Executive Director of the Ontario Wood </a:t>
            </a:r>
            <a:r>
              <a:rPr lang="en-US" i="1" dirty="0"/>
              <a:t>WORKS! </a:t>
            </a:r>
            <a:r>
              <a:rPr lang="en-US" dirty="0"/>
              <a:t>Initiative, is excited by what is happening in the healthcare sector. “These large, regional hospitals set incredibly important precedents that have expanded opportunities for wood design in this type of building, making it easier for other designers to pursue wood options. Research has shown that natural elements, such as wood and sunlight, have a positive impact on worker productivity and patient recovery. Since buildings can significantly influence the well-being of people, it’s essential that healthcare facilities pursue human centered design. Wood elements in healthcare environments help foster healing by generating positive feelings, reducing stress and increasing overall patient comfort and staff productivity.”</a:t>
            </a:r>
          </a:p>
        </p:txBody>
      </p:sp>
      <p:sp>
        <p:nvSpPr>
          <p:cNvPr id="4" name="Slide Number Placeholder 3"/>
          <p:cNvSpPr>
            <a:spLocks noGrp="1"/>
          </p:cNvSpPr>
          <p:nvPr>
            <p:ph type="sldNum" sz="quarter" idx="10"/>
          </p:nvPr>
        </p:nvSpPr>
        <p:spPr/>
        <p:txBody>
          <a:bodyPr/>
          <a:lstStyle/>
          <a:p>
            <a:fld id="{7E268027-9E4C-4947-A70D-4FE6424BEFC0}" type="slidenum">
              <a:rPr lang="en-US" smtClean="0"/>
              <a:t>77</a:t>
            </a:fld>
            <a:endParaRPr lang="en-US" dirty="0"/>
          </a:p>
        </p:txBody>
      </p:sp>
    </p:spTree>
    <p:extLst>
      <p:ext uri="{BB962C8B-B14F-4D97-AF65-F5344CB8AC3E}">
        <p14:creationId xmlns:p14="http://schemas.microsoft.com/office/powerpoint/2010/main" val="2819447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MenoYaWin” in the Anishinaabe language means health and wellness, signifying the wholeness of one's physical, emotional, mental and spiritual being. The Meno Ya Win Health Centre in Sioux Lookout, Ontario, is a leader in contemporary healing, delivering a new, holistic healthcare concept that combines traditional First Nations healing practices with the most up-to-date, modern medical facilities. </a:t>
            </a:r>
          </a:p>
          <a:p>
            <a:endParaRPr lang="en-US" dirty="0" smtClean="0"/>
          </a:p>
          <a:p>
            <a:r>
              <a:rPr lang="en-US" dirty="0" smtClean="0"/>
              <a:t>The 145,000-sq.ft. hospital is the result of a unique partnership created by a four-party agreement between the governments of Canada, Ontario, the Town of Sioux Lookout and the Nishnawbe Aski Nation. The hospital provides services for more than 30,000 people from 32 northern Ontario communities, 28 of which are First Nations communities, in a service area as large as Germany. </a:t>
            </a:r>
          </a:p>
          <a:p>
            <a:endParaRPr lang="en-US" dirty="0" smtClean="0"/>
          </a:p>
          <a:p>
            <a:r>
              <a:rPr lang="en-US" dirty="0" smtClean="0"/>
              <a:t>Most of the communities served by the hospital are accessible only by air or ice roads. As a result, many of the patients arriving at the medical complex come by airplane. The complex is designed in the shape of a medicine wheel, so patients arriving by air can already see symbols of healing. Doctors, elders and traditional healers contributed to the design and technical requirements of this state-of-the-art hospital. The circle of the medicine wheel provided the project with a powerful compositional focus, with locations for a recently completed hostel for patient families, future clinics, a long-term care facility, hospital expansion and other related buildings all connected by the circular road of the master plan.</a:t>
            </a:r>
          </a:p>
          <a:p>
            <a:endParaRPr lang="en-US" dirty="0" smtClean="0"/>
          </a:p>
          <a:p>
            <a:r>
              <a:rPr lang="en-US" dirty="0" smtClean="0"/>
              <a:t>On the ground level, the healthcare village relates closely to the earth and resembles more of a northern lodge retreat than an institution. Inside, the use of heavy timber was an important choice. In the public spaces and main gathering areas, wood supports the local forest products</a:t>
            </a:r>
          </a:p>
          <a:p>
            <a:r>
              <a:rPr lang="en-US" dirty="0" smtClean="0"/>
              <a:t>industry, provides a warm, welcoming</a:t>
            </a:r>
            <a:r>
              <a:rPr lang="en-US" baseline="0" dirty="0" smtClean="0"/>
              <a:t> </a:t>
            </a:r>
            <a:r>
              <a:rPr lang="en-US" dirty="0" smtClean="0"/>
              <a:t>atmosphere, and honors the First Nations tradition of using wood as a building material. </a:t>
            </a:r>
          </a:p>
          <a:p>
            <a:endParaRPr lang="en-US" dirty="0" smtClean="0"/>
          </a:p>
          <a:p>
            <a:r>
              <a:rPr lang="en-US" dirty="0" smtClean="0"/>
              <a:t>Amazing things can be achieved through thoughtful collaboration. From the architectural partnership between Murphy Hilgers Architects, now Stantec  Architecture, and Douglas Cardinal, to the collaborating doctors and traditional healers, to the unique four party agreement between the  Nishnawbe Aski Nation and the municipal, provincial and federal levels of government, this stunning project is the result of many progressive partnerships.</a:t>
            </a:r>
          </a:p>
          <a:p>
            <a:endParaRPr lang="en-US" dirty="0" smtClean="0"/>
          </a:p>
          <a:p>
            <a:r>
              <a:rPr lang="en-US" dirty="0" smtClean="0"/>
              <a:t>In the Sioux Lookout Meno Ya Win Health Centre, wood use has been maximized within the confines of a building required to be of non-combustible construction. Wood WORKS! is proud to have been an early collaborative partner in the process, participating in several meetings to</a:t>
            </a:r>
          </a:p>
          <a:p>
            <a:r>
              <a:rPr lang="en-US" dirty="0" smtClean="0"/>
              <a:t>provide technical and industry information to facilitate the inclusion of wood in this important, community-centered, healthcare facility.</a:t>
            </a:r>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78</a:t>
            </a:fld>
            <a:endParaRPr lang="en-US" dirty="0"/>
          </a:p>
        </p:txBody>
      </p:sp>
    </p:spTree>
    <p:extLst>
      <p:ext uri="{BB962C8B-B14F-4D97-AF65-F5344CB8AC3E}">
        <p14:creationId xmlns:p14="http://schemas.microsoft.com/office/powerpoint/2010/main" val="1894947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incorporation of a cross-laminated timber (CLT) roof system is thought to be the first commercial use of CLT in Ontario. Cross-laminated timber panels and re-used glulam roof beams were used to construct the roof system over the new pool area. The project design team made the decision to incorporate wood for many compelling reasons.</a:t>
            </a:r>
          </a:p>
          <a:p>
            <a:endParaRPr lang="en-US" dirty="0" smtClean="0"/>
          </a:p>
          <a:p>
            <a:r>
              <a:rPr lang="en-US" dirty="0" smtClean="0"/>
              <a:t>Wood was used at various locations throughout the building to add a level of warmth and</a:t>
            </a:r>
            <a:r>
              <a:rPr lang="en-US" baseline="0" dirty="0" smtClean="0"/>
              <a:t> </a:t>
            </a:r>
            <a:r>
              <a:rPr lang="en-US" dirty="0" smtClean="0"/>
              <a:t>richness. The glulam roof beams within the new 25 m. pool were originally located within the hockey rink which Wayne Gretzky had played on as a youth. This hockey rink, located on the project site, was demolished as part of the first phase of construction activity for the new Wayne Gretzky Sports Centre project. As part of the strategy to adhere to sustainable design principles and preserve an important component of the historically significant original building, it was decided that the existing glulam roof beams would be salvaged and refinished for use in the new building.</a:t>
            </a:r>
          </a:p>
          <a:p>
            <a:r>
              <a:rPr lang="en-US" dirty="0" smtClean="0"/>
              <a:t>The use of CLT roof panels had a positive impact on both the project budget and on the project construction schedule. At least two weeks of time was saved by installing CLT roof panels in lieu of traditional timber decking over the entire pool roof. The CLT panels were stained to a color selected to integrate with the color of the glulam roof beams which meant the overall roof system color could be coordinated with a high degree of certainty to the final finish result.</a:t>
            </a:r>
          </a:p>
          <a:p>
            <a:endParaRPr lang="en-US" dirty="0" smtClean="0"/>
          </a:p>
          <a:p>
            <a:r>
              <a:rPr lang="en-US" dirty="0" smtClean="0"/>
              <a:t>CLT is a an</a:t>
            </a:r>
            <a:r>
              <a:rPr lang="en-US" baseline="0" dirty="0" smtClean="0"/>
              <a:t> energy </a:t>
            </a:r>
            <a:r>
              <a:rPr lang="en-US" dirty="0" smtClean="0"/>
              <a:t>efficient material.</a:t>
            </a:r>
            <a:r>
              <a:rPr lang="en-US" baseline="0" dirty="0" smtClean="0"/>
              <a:t> </a:t>
            </a:r>
            <a:r>
              <a:rPr lang="en-US" dirty="0" smtClean="0"/>
              <a:t>CLT makes energy efficient buildings because they fit together tightly. Perhaps even more importantly, the amount of energy that is used in the production of CLT panels.</a:t>
            </a:r>
            <a:r>
              <a:rPr lang="en-US" baseline="0" dirty="0" smtClean="0"/>
              <a:t> </a:t>
            </a:r>
            <a:r>
              <a:rPr lang="en-US" dirty="0" smtClean="0"/>
              <a:t>Where CLT shines is in the storage of carbon and by the low amount of energy required to harvest, manufacture and install the panels.</a:t>
            </a:r>
          </a:p>
          <a:p>
            <a:r>
              <a:rPr lang="en-US" dirty="0" smtClean="0"/>
              <a:t>Since CLT panels are screwed into place, they also lend themselves to disassembly and re-use in the future.</a:t>
            </a:r>
          </a:p>
          <a:p>
            <a:endParaRPr lang="en-US" dirty="0" smtClean="0"/>
          </a:p>
          <a:p>
            <a:r>
              <a:rPr lang="en-US" dirty="0" smtClean="0"/>
              <a:t>Construction Manager:</a:t>
            </a:r>
            <a:r>
              <a:rPr lang="en-US" baseline="0" dirty="0" smtClean="0"/>
              <a:t> </a:t>
            </a:r>
            <a:r>
              <a:rPr lang="en-US" dirty="0" smtClean="0"/>
              <a:t>Ball Construction</a:t>
            </a:r>
          </a:p>
          <a:p>
            <a:r>
              <a:rPr lang="en-US" dirty="0" smtClean="0"/>
              <a:t>Architects;</a:t>
            </a:r>
            <a:r>
              <a:rPr lang="en-US" baseline="0" dirty="0" smtClean="0"/>
              <a:t> </a:t>
            </a:r>
            <a:r>
              <a:rPr lang="en-US" dirty="0" smtClean="0"/>
              <a:t>CS&amp;P and MMMC Inc.</a:t>
            </a:r>
          </a:p>
          <a:p>
            <a:r>
              <a:rPr lang="en-US" dirty="0" smtClean="0"/>
              <a:t>Engineer on Roof System &amp; Connections:</a:t>
            </a:r>
            <a:r>
              <a:rPr lang="en-US" baseline="0" dirty="0" smtClean="0"/>
              <a:t> </a:t>
            </a:r>
            <a:r>
              <a:rPr lang="en-US" dirty="0" smtClean="0"/>
              <a:t>Moses Structural Engineers</a:t>
            </a:r>
          </a:p>
          <a:p>
            <a:r>
              <a:rPr lang="en-US" dirty="0" smtClean="0"/>
              <a:t>CLT/ Glulam Installers TimmermanTimberworks</a:t>
            </a:r>
          </a:p>
        </p:txBody>
      </p:sp>
      <p:sp>
        <p:nvSpPr>
          <p:cNvPr id="4" name="Slide Number Placeholder 3"/>
          <p:cNvSpPr>
            <a:spLocks noGrp="1"/>
          </p:cNvSpPr>
          <p:nvPr>
            <p:ph type="sldNum" sz="quarter" idx="10"/>
          </p:nvPr>
        </p:nvSpPr>
        <p:spPr/>
        <p:txBody>
          <a:bodyPr/>
          <a:lstStyle/>
          <a:p>
            <a:fld id="{7E268027-9E4C-4947-A70D-4FE6424BEFC0}" type="slidenum">
              <a:rPr lang="en-US" smtClean="0"/>
              <a:t>79</a:t>
            </a:fld>
            <a:endParaRPr lang="en-US" dirty="0"/>
          </a:p>
        </p:txBody>
      </p:sp>
    </p:spTree>
    <p:extLst>
      <p:ext uri="{BB962C8B-B14F-4D97-AF65-F5344CB8AC3E}">
        <p14:creationId xmlns:p14="http://schemas.microsoft.com/office/powerpoint/2010/main" val="416502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12</a:t>
            </a:fld>
            <a:endParaRPr lang="en-US" dirty="0"/>
          </a:p>
        </p:txBody>
      </p:sp>
    </p:spTree>
    <p:extLst>
      <p:ext uri="{BB962C8B-B14F-4D97-AF65-F5344CB8AC3E}">
        <p14:creationId xmlns:p14="http://schemas.microsoft.com/office/powerpoint/2010/main" val="1703219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Extendicare Timmins is a 180-bed, 115,000-sq.ft. long-term care residence located in downtown Timmins. The architecture of the two-story facility was inspired by the aesthetic of a grand hotel, yet the building maintains a strong residential character that fits comfortably within the surrounding neighborhood.</a:t>
            </a:r>
          </a:p>
          <a:p>
            <a:endParaRPr lang="en-US" dirty="0" smtClean="0"/>
          </a:p>
          <a:p>
            <a:r>
              <a:rPr lang="en-US" dirty="0" smtClean="0"/>
              <a:t>Residents live in one of three Home Areas. Each Home Area is comprised of a 30-bed cluster that is grouped around one of three internal courtyards. Shared social spaces are filled with natural light and the courtyards and abundant walking trails allow residents to fully enjoy their</a:t>
            </a:r>
          </a:p>
          <a:p>
            <a:r>
              <a:rPr lang="en-US" dirty="0" smtClean="0"/>
              <a:t>surroundings.</a:t>
            </a:r>
          </a:p>
          <a:p>
            <a:endParaRPr lang="en-US" dirty="0" smtClean="0"/>
          </a:p>
          <a:p>
            <a:r>
              <a:rPr lang="en-US" dirty="0" smtClean="0"/>
              <a:t>Each cluster has its own lounges, dining areas and activity spaces. Extendicare Timmins offers many homelike amenities including a private dining room for residents and families, a guest room for overnight visitors, a library, an internet café, a kitchenette, and a games room. A fireplace lounge evokes a traditional, warm environment for residents, visitors, and staff.</a:t>
            </a:r>
          </a:p>
          <a:p>
            <a:endParaRPr lang="en-US" dirty="0"/>
          </a:p>
          <a:p>
            <a:r>
              <a:rPr lang="en-US" dirty="0"/>
              <a:t>For Extendicare Timmins, wood construction had several advantages. Like many buildings today, the facility was developed under a tight budget with demanding timelines. The speed, ease, and economy that wood construction can bring to a project factored heavily in the decision to use wood for the superstructure. The use of a prefabricated panelized system for the walls further shortened the construction period. </a:t>
            </a:r>
          </a:p>
          <a:p>
            <a:endParaRPr lang="en-US" dirty="0"/>
          </a:p>
          <a:p>
            <a:r>
              <a:rPr lang="en-US" dirty="0"/>
              <a:t>In addition to the regular challenges of budget and timeline, the project also had a site-specific issue: extremely difficult, silty, clay soil conditions that required a light structure to minimize the potential for differential settlement. “Due to very poor soil conditions on site, the design process</a:t>
            </a:r>
          </a:p>
          <a:p>
            <a:r>
              <a:rPr lang="en-US" dirty="0"/>
              <a:t>was a delicate analytical balancing act between building foundation types, loads, costs, and bearing elevations,” explains Andrew Bayne, Principal at Read Jones Christoffersen Consulting Engineers. </a:t>
            </a:r>
          </a:p>
          <a:p>
            <a:endParaRPr lang="en-US" dirty="0"/>
          </a:p>
          <a:p>
            <a:r>
              <a:rPr lang="en-US" dirty="0"/>
              <a:t>Readily available wood frame, with a low relative self-weight, helped solve the problem by allowing a quick thin raft slab foundation to be built close to finished grade while maintaining applied peak soil pressures of less than 30kPa. Wood, which weighs less than steel and concrete, wasn’t just the lightest design solution, it was also the most economical one. “When compared against alternative construction methods, the relative lightness of the wood superstructure helped us resolve the challenge presented by the site’s poor soil conditions in the most cost-effective way,” says Santiago Kunzle, Principal at Montgomery Sisam Architects.</a:t>
            </a:r>
          </a:p>
          <a:p>
            <a:endParaRPr lang="en-US" dirty="0"/>
          </a:p>
          <a:p>
            <a:r>
              <a:rPr lang="en-US" dirty="0"/>
              <a:t>“Building with wood also allowed us to easily achieve a residential character for  the building which is essential to help de-institutionalize the facility and evoke a traditional, warm environment for staff, residents and visitors.”</a:t>
            </a:r>
          </a:p>
          <a:p>
            <a:endParaRPr lang="en-US" dirty="0"/>
          </a:p>
          <a:p>
            <a:r>
              <a:rPr lang="en-US" dirty="0"/>
              <a:t>Architects:Montgomery Sisam Architects Inc., Architecture49 Inc.</a:t>
            </a:r>
          </a:p>
          <a:p>
            <a:r>
              <a:rPr lang="en-US" dirty="0"/>
              <a:t>Structural Engineer: Read Jones Christoffersen Consulting Engineers</a:t>
            </a:r>
          </a:p>
          <a:p>
            <a:r>
              <a:rPr lang="en-US" dirty="0"/>
              <a:t>General Contractor: Ball Construction</a:t>
            </a:r>
          </a:p>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80</a:t>
            </a:fld>
            <a:endParaRPr lang="en-US" dirty="0"/>
          </a:p>
        </p:txBody>
      </p:sp>
    </p:spTree>
    <p:extLst>
      <p:ext uri="{BB962C8B-B14F-4D97-AF65-F5344CB8AC3E}">
        <p14:creationId xmlns:p14="http://schemas.microsoft.com/office/powerpoint/2010/main" val="471797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recently completed Scarborough Civic Centre Branch of the Toronto Public Library is a progressive, stunning community asset that is  everything a modern library should be: technologically advanced, accessible, adaptable, and welcoming to a diverse and growing group of patrons.</a:t>
            </a:r>
          </a:p>
          <a:p>
            <a:endParaRPr lang="en-US" dirty="0" smtClean="0"/>
          </a:p>
          <a:p>
            <a:r>
              <a:rPr lang="en-US" dirty="0" smtClean="0"/>
              <a:t>The new library shares a block with the Scarborough Civic Centre and Albert Campbell Square, both located to the north of the library site. The south side of the block was disused because it was </a:t>
            </a:r>
            <a:r>
              <a:rPr lang="en-US" dirty="0"/>
              <a:t>challenging to negotiate; people didn’t know where to go. It also sat 13 feet below the access to the square on the north side. The construction of the library and its surrounding features revitalized the south side of the site and opened up the block, drawing people in and giving them new access points to the Civic Centre and the square beyond.</a:t>
            </a:r>
          </a:p>
          <a:p>
            <a:endParaRPr lang="en-US" dirty="0"/>
          </a:p>
          <a:p>
            <a:r>
              <a:rPr lang="en-US" dirty="0"/>
              <a:t>“Wood played an important role in this place making exercise,” says James. “The stick nature of the layered wood structure creates continuity with the surrounding landscape while creating lovely shadows as the light changes throughout the day.”  The architecture devises a respectful accord between the library and the existing cityscape. </a:t>
            </a:r>
          </a:p>
          <a:p>
            <a:endParaRPr lang="en-US" dirty="0"/>
          </a:p>
          <a:p>
            <a:r>
              <a:rPr lang="en-US" dirty="0"/>
              <a:t>Structurally, the effortless elegance of the building belies its complexity. “The project was geometrically complex,” confirms Ethan Ghidoni of Blackwell Structural Engineers. "The glulam column clusters are articulated such that they typically support two separate roofs with varying</a:t>
            </a:r>
          </a:p>
          <a:p>
            <a:r>
              <a:rPr lang="en-US" dirty="0"/>
              <a:t>slopes and plan curvature. They link the four roofs and behave as the lateral load resisting system in addition to supporting the gravity loads.“ The new library’s inspired design enables it to transcend its primary role as a community hub and breathe new life into a formerly difficult, intensely urban area. </a:t>
            </a:r>
          </a:p>
          <a:p>
            <a:endParaRPr lang="en-US" dirty="0"/>
          </a:p>
          <a:p>
            <a:r>
              <a:rPr lang="en-US" dirty="0"/>
              <a:t>James sees the library as a “green respite from the urban context” though he is careful to explain what that means. “It's not that the library does this by separating itself from its surroundings. Libraries need to radiate influence in their area.” The Scarborough Civic Centre library does exactly that. In every direction around the extensively glazed timber structure, carefully considered entrances, walkways, gardens and courtyards create inviting zones that craft connections and encourage movement between the library and its adjacent spaces.</a:t>
            </a:r>
          </a:p>
        </p:txBody>
      </p:sp>
      <p:sp>
        <p:nvSpPr>
          <p:cNvPr id="4" name="Slide Number Placeholder 3"/>
          <p:cNvSpPr>
            <a:spLocks noGrp="1"/>
          </p:cNvSpPr>
          <p:nvPr>
            <p:ph type="sldNum" sz="quarter" idx="10"/>
          </p:nvPr>
        </p:nvSpPr>
        <p:spPr/>
        <p:txBody>
          <a:bodyPr/>
          <a:lstStyle/>
          <a:p>
            <a:fld id="{7E268027-9E4C-4947-A70D-4FE6424BEFC0}" type="slidenum">
              <a:rPr lang="en-US" smtClean="0"/>
              <a:t>81</a:t>
            </a:fld>
            <a:endParaRPr lang="en-US" dirty="0"/>
          </a:p>
        </p:txBody>
      </p:sp>
    </p:spTree>
    <p:extLst>
      <p:ext uri="{BB962C8B-B14F-4D97-AF65-F5344CB8AC3E}">
        <p14:creationId xmlns:p14="http://schemas.microsoft.com/office/powerpoint/2010/main" val="20732906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Designed to meet the university’s 21</a:t>
            </a:r>
            <a:r>
              <a:rPr lang="en-US" baseline="30000" dirty="0" smtClean="0"/>
              <a:t>st</a:t>
            </a:r>
            <a:r>
              <a:rPr lang="en-US" dirty="0" smtClean="0"/>
              <a:t> century needs – with more classrooms and meeting rooms, expanded laboratory facilities, and the latest technological tools – the Ed Lumley Centre for Engineering Innovation has transformed the Faculty of Engineering, greatly enhancing the student experience at the University of Windsor.</a:t>
            </a:r>
          </a:p>
          <a:p>
            <a:r>
              <a:rPr lang="en-US" dirty="0" smtClean="0"/>
              <a:t>This complex is the Faculty of Engineering’s flagship facility and includes student study and activity spaces and faculty offices in addition to the 80 flexible high-tech classrooms and specialized research labs designed to meet the faculty’s emerging teaching and research demands.</a:t>
            </a:r>
          </a:p>
          <a:p>
            <a:r>
              <a:rPr lang="en-US" dirty="0" smtClean="0"/>
              <a:t>The 310,000-sq.ft. (28,800 m²) center is a pedagogical tool for students that represents a significant leap in the evolution of educational buildings. It is a living and learning building where a combination of exposed structures and monitored systems exhibit construction concepts and illustrate engineering principles through environmentally friendly technologies. It is a facility where students actively learn through their surroundings, collaboration and experience.</a:t>
            </a:r>
          </a:p>
          <a:p>
            <a:r>
              <a:rPr lang="en-US" dirty="0" smtClean="0"/>
              <a:t>The cutting-edge project also had significant sustainability targets where wood played an important role as a renewable and sustainable material. Wood is highly visible throughout the building in the structural roof applications, laser cut acoustical wood panels used for acoustic </a:t>
            </a:r>
            <a:r>
              <a:rPr lang="en-US" dirty="0"/>
              <a:t>mediation in the atrium and classrooms, as well as on the exterior of the building in the form of fins and solar shades that reduce the effect of western solar gain.</a:t>
            </a:r>
          </a:p>
          <a:p>
            <a:r>
              <a:rPr lang="en-US" dirty="0"/>
              <a:t>The atrium structure is comprised of long roof beams supported by a series of inverted pyramidal glulam-steel hybrid frames. The resulting structure is elegant and sophisticated. Even though the structural system is complex, the overall effect is very streamlined and the use of glulam in the atrium infuses the building’s primary gathering space with warmth.</a:t>
            </a:r>
          </a:p>
          <a:p>
            <a:endParaRPr lang="en-US" dirty="0"/>
          </a:p>
          <a:p>
            <a:r>
              <a:rPr lang="en-US" dirty="0"/>
              <a:t>“The glulam and steel really worked to their particular strengths in this building,”  says Chris Williams, Vice-President of Timber Systems Limited, the project’s timber supplier. “We were able to tackle the support conditions by using the high tensile capacity of the steel bridging to tie the pyramids together, while keeping its visual profile low – the timber is really the star of the show there, and most of the ‘action’ is concealed within the timbers. The result is the appearance of independent bays, when the structure actually works as an interconnected space-frame.”</a:t>
            </a:r>
          </a:p>
          <a:p>
            <a:endParaRPr lang="en-US" dirty="0"/>
          </a:p>
          <a:p>
            <a:r>
              <a:rPr lang="en-US" dirty="0"/>
              <a:t>Windsor’s Centre for Engineering Innovation is not just a remarkable building, it is also a tool that transforms the student experience. The building’s many visible and often interactive architectural features provide hands-on experiences that bring the engineering principles taught in the classroom to life.</a:t>
            </a:r>
          </a:p>
          <a:p>
            <a:endParaRPr lang="en-US" dirty="0"/>
          </a:p>
          <a:p>
            <a:r>
              <a:rPr lang="en-US" dirty="0"/>
              <a:t>Owner: University of Windsor</a:t>
            </a:r>
          </a:p>
          <a:p>
            <a:r>
              <a:rPr lang="en-US" dirty="0"/>
              <a:t>Lead Architect: B+H Architects</a:t>
            </a:r>
          </a:p>
          <a:p>
            <a:r>
              <a:rPr lang="en-US" dirty="0"/>
              <a:t>Associate Architect: Di Maio Design Associates</a:t>
            </a:r>
          </a:p>
          <a:p>
            <a:r>
              <a:rPr lang="en-US" dirty="0"/>
              <a:t>Structural Engineer: Halsall Associates Ltd </a:t>
            </a:r>
          </a:p>
          <a:p>
            <a:r>
              <a:rPr lang="en-US" dirty="0"/>
              <a:t>Timber Supplier: Timber Systems Limited</a:t>
            </a:r>
          </a:p>
        </p:txBody>
      </p:sp>
      <p:sp>
        <p:nvSpPr>
          <p:cNvPr id="4" name="Slide Number Placeholder 3"/>
          <p:cNvSpPr>
            <a:spLocks noGrp="1"/>
          </p:cNvSpPr>
          <p:nvPr>
            <p:ph type="sldNum" sz="quarter" idx="10"/>
          </p:nvPr>
        </p:nvSpPr>
        <p:spPr/>
        <p:txBody>
          <a:bodyPr/>
          <a:lstStyle/>
          <a:p>
            <a:fld id="{7E268027-9E4C-4947-A70D-4FE6424BEFC0}" type="slidenum">
              <a:rPr lang="en-US" smtClean="0"/>
              <a:t>82</a:t>
            </a:fld>
            <a:endParaRPr lang="en-US" dirty="0"/>
          </a:p>
        </p:txBody>
      </p:sp>
    </p:spTree>
    <p:extLst>
      <p:ext uri="{BB962C8B-B14F-4D97-AF65-F5344CB8AC3E}">
        <p14:creationId xmlns:p14="http://schemas.microsoft.com/office/powerpoint/2010/main" val="305813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m3 = 423.776 board feet. https://www.google.ca/?gfe_rd=cr&amp;ei=3uI_VcjZIIqFmQe_m4DQAw&amp;gws_rd=ssl#q=board+feet+to+cubic+meters </a:t>
            </a:r>
          </a:p>
          <a:p>
            <a:endParaRPr lang="en-US" baseline="0" dirty="0" smtClean="0"/>
          </a:p>
          <a:p>
            <a:r>
              <a:rPr lang="en-US" baseline="0" dirty="0" smtClean="0"/>
              <a:t>2.5 million board feet (2,500,000) = 5,899 m3</a:t>
            </a:r>
          </a:p>
          <a:p>
            <a:endParaRPr lang="en-US" baseline="0" dirty="0" smtClean="0"/>
          </a:p>
          <a:p>
            <a:r>
              <a:rPr lang="en-US" baseline="0" dirty="0" smtClean="0"/>
              <a:t>17 minutes to grow 2.5 million board feet in North America’s Forests.  </a:t>
            </a:r>
          </a:p>
          <a:p>
            <a:endParaRPr lang="en-US" baseline="0" dirty="0" smtClean="0"/>
          </a:p>
          <a:p>
            <a:r>
              <a:rPr lang="en-US" baseline="0" dirty="0" smtClean="0"/>
              <a:t>17 minutes / 5,899 m3 = 0.0029 minutes to grow 1 m3.</a:t>
            </a:r>
          </a:p>
          <a:p>
            <a:endParaRPr lang="en-US" baseline="0" dirty="0" smtClean="0"/>
          </a:p>
          <a:p>
            <a:r>
              <a:rPr lang="en-US" baseline="0" dirty="0" smtClean="0"/>
              <a:t>0.0029 minutes = 0.174 seconds to grow 1 m3 of wood (1m3 of wood is equivalent to approximately 118 2”x4”x8’)</a:t>
            </a:r>
          </a:p>
        </p:txBody>
      </p:sp>
      <p:sp>
        <p:nvSpPr>
          <p:cNvPr id="4" name="Slide Number Placeholder 3"/>
          <p:cNvSpPr>
            <a:spLocks noGrp="1"/>
          </p:cNvSpPr>
          <p:nvPr>
            <p:ph type="sldNum" sz="quarter" idx="10"/>
          </p:nvPr>
        </p:nvSpPr>
        <p:spPr/>
        <p:txBody>
          <a:bodyPr/>
          <a:lstStyle/>
          <a:p>
            <a:fld id="{7E268027-9E4C-4947-A70D-4FE6424BEFC0}" type="slidenum">
              <a:rPr lang="en-US" smtClean="0"/>
              <a:t>86</a:t>
            </a:fld>
            <a:endParaRPr lang="en-US" dirty="0"/>
          </a:p>
        </p:txBody>
      </p:sp>
    </p:spTree>
    <p:extLst>
      <p:ext uri="{BB962C8B-B14F-4D97-AF65-F5344CB8AC3E}">
        <p14:creationId xmlns:p14="http://schemas.microsoft.com/office/powerpoint/2010/main" val="3070100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88</a:t>
            </a:fld>
            <a:endParaRPr lang="en-US" dirty="0"/>
          </a:p>
        </p:txBody>
      </p:sp>
    </p:spTree>
    <p:extLst>
      <p:ext uri="{BB962C8B-B14F-4D97-AF65-F5344CB8AC3E}">
        <p14:creationId xmlns:p14="http://schemas.microsoft.com/office/powerpoint/2010/main" val="2947666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Forest industry (https://www.ontario.ca/page/forestry-facts) – from Charmon McDonald – NWTAB February 1, 2016</a:t>
            </a:r>
          </a:p>
          <a:p>
            <a:r>
              <a:rPr lang="en-US" dirty="0" smtClean="0"/>
              <a:t>•	value of forestry sector (revenue from sales): $11.5 billion (2012) </a:t>
            </a:r>
          </a:p>
          <a:p>
            <a:r>
              <a:rPr lang="en-US" dirty="0" smtClean="0"/>
              <a:t>•	pulp and paper - $6.6 billion</a:t>
            </a:r>
          </a:p>
          <a:p>
            <a:r>
              <a:rPr lang="en-US" dirty="0" smtClean="0"/>
              <a:t>•	sawmill, engineered wood and other wood product - $3.1 billion</a:t>
            </a:r>
          </a:p>
          <a:p>
            <a:r>
              <a:rPr lang="en-US" dirty="0" smtClean="0"/>
              <a:t>•	furniture/kitchen cabinet manufacturing - $1.8 billion</a:t>
            </a:r>
          </a:p>
          <a:p>
            <a:r>
              <a:rPr lang="en-US" dirty="0" smtClean="0"/>
              <a:t>•	industry employees: 55,600 direct (2012); approximately 170,000 direct and indirect jobs</a:t>
            </a:r>
          </a:p>
          <a:p>
            <a:r>
              <a:rPr lang="en-US" dirty="0" smtClean="0"/>
              <a:t>•	forest product exports: $3.6 billion</a:t>
            </a:r>
          </a:p>
          <a:p>
            <a:r>
              <a:rPr lang="en-US" dirty="0" smtClean="0"/>
              <a:t>•	Crown charge payments by the forest industry: $95.3 million (includes $62.8 million in forestry trust fund payments)</a:t>
            </a:r>
          </a:p>
          <a:p>
            <a:r>
              <a:rPr lang="en-US" dirty="0" smtClean="0"/>
              <a:t>•	Forest Resource or Sustainable Forest </a:t>
            </a:r>
            <a:r>
              <a:rPr lang="en-US" dirty="0" err="1" smtClean="0"/>
              <a:t>Licences</a:t>
            </a:r>
            <a:r>
              <a:rPr lang="en-US" dirty="0" smtClean="0"/>
              <a:t> issued to harvest forest resources: 3,721</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89</a:t>
            </a:fld>
            <a:endParaRPr lang="en-US" dirty="0"/>
          </a:p>
        </p:txBody>
      </p:sp>
    </p:spTree>
    <p:extLst>
      <p:ext uri="{BB962C8B-B14F-4D97-AF65-F5344CB8AC3E}">
        <p14:creationId xmlns:p14="http://schemas.microsoft.com/office/powerpoint/2010/main" val="3679439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Email</a:t>
            </a:r>
            <a:r>
              <a:rPr lang="en-US" baseline="0" dirty="0" smtClean="0"/>
              <a:t> from Scott Jackson Jan 9, 2016:</a:t>
            </a:r>
          </a:p>
          <a:p>
            <a:endParaRPr lang="en-US" baseline="0" dirty="0" smtClean="0"/>
          </a:p>
          <a:p>
            <a:r>
              <a:rPr lang="en-US" dirty="0"/>
              <a:t>The most accurate info comes from 2006  and is based only on NW Ontario - there was a report (2006) called "An Economic Impact Analysis of the Northwestern Ontario Forest Sector" from the Northwestern Ontario Forest Council that listed tax contributions as $265 million, $220 million and $54 million to the federal, provincial and municipal levels of government respectively. This is over half a billion from the NW region alone - extrapolating from this you are easily into the billions when you look at the province as a whole.</a:t>
            </a:r>
          </a:p>
          <a:p>
            <a:r>
              <a:rPr lang="en-US" dirty="0"/>
              <a:t> </a:t>
            </a:r>
          </a:p>
          <a:p>
            <a:r>
              <a:rPr lang="en-US" dirty="0"/>
              <a:t>There is also a statement on the OFIA website in relation to their 2013 pre-budget submission</a:t>
            </a:r>
          </a:p>
          <a:p>
            <a:r>
              <a:rPr lang="en-US" dirty="0"/>
              <a:t>(</a:t>
            </a:r>
            <a:r>
              <a:rPr lang="en-US" u="sng" dirty="0">
                <a:hlinkClick r:id="rId3"/>
              </a:rPr>
              <a:t>http://www.ofia.com/news/Press%20Release%20Archive/newfile/ofia_pre_budget_2013.html</a:t>
            </a:r>
            <a:r>
              <a:rPr lang="en-US" dirty="0"/>
              <a:t>)</a:t>
            </a:r>
          </a:p>
          <a:p>
            <a:r>
              <a:rPr lang="en-US" dirty="0"/>
              <a:t>which states that "A single average sized Ontario mill using approximately one million cubic meters of sustainable industrial fibre employs approximately 190 direct employees, pays approximately $800,000 in provincial taxes and spends $13 million on goods and services annually – that’s a great return on one million cubic metres of renewable fibre." Again, extrapolating from this statement the sector as a whole is into the billions, particularly prior to the economic downturn (think 20-24 million m3/year). </a:t>
            </a:r>
          </a:p>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90</a:t>
            </a:fld>
            <a:endParaRPr lang="en-US" dirty="0"/>
          </a:p>
        </p:txBody>
      </p:sp>
    </p:spTree>
    <p:extLst>
      <p:ext uri="{BB962C8B-B14F-4D97-AF65-F5344CB8AC3E}">
        <p14:creationId xmlns:p14="http://schemas.microsoft.com/office/powerpoint/2010/main" val="3440532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competing jurisdictions from</a:t>
            </a:r>
            <a:r>
              <a:rPr lang="en-US" baseline="0" dirty="0" smtClean="0"/>
              <a:t> Scott Jackson January 25, 2016: </a:t>
            </a:r>
            <a:r>
              <a:rPr lang="en-US" dirty="0" smtClean="0"/>
              <a:t>The one that comes to mind is BC exporting to the Pacific rim  and surrounding area (Japan, China etc). Fewer players/less wood competing for the US markets.</a:t>
            </a:r>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91</a:t>
            </a:fld>
            <a:endParaRPr lang="en-US" dirty="0"/>
          </a:p>
        </p:txBody>
      </p:sp>
    </p:spTree>
    <p:extLst>
      <p:ext uri="{BB962C8B-B14F-4D97-AF65-F5344CB8AC3E}">
        <p14:creationId xmlns:p14="http://schemas.microsoft.com/office/powerpoint/2010/main" val="4207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ENGO</a:t>
            </a:r>
            <a:r>
              <a:rPr lang="en-US" baseline="0" dirty="0" smtClean="0"/>
              <a:t> = </a:t>
            </a:r>
            <a:r>
              <a:rPr lang="en-US" dirty="0" smtClean="0"/>
              <a:t>Environmental</a:t>
            </a:r>
            <a:r>
              <a:rPr lang="en-US" baseline="0" dirty="0" smtClean="0"/>
              <a:t> non governmental organization </a:t>
            </a:r>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92</a:t>
            </a:fld>
            <a:endParaRPr lang="en-US" dirty="0"/>
          </a:p>
        </p:txBody>
      </p:sp>
    </p:spTree>
    <p:extLst>
      <p:ext uri="{BB962C8B-B14F-4D97-AF65-F5344CB8AC3E}">
        <p14:creationId xmlns:p14="http://schemas.microsoft.com/office/powerpoint/2010/main" val="3180584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Consumers are generally unaware of Ontario’s forest management practices, although sustainability is an important issue.</a:t>
            </a:r>
          </a:p>
          <a:p>
            <a:r>
              <a:rPr lang="en-US" dirty="0" smtClean="0"/>
              <a:t>While consumers believe that the forest sector is important ……. there is a general lack of awareness about forest management processes and practices in the province, which may lead to negative views:</a:t>
            </a:r>
          </a:p>
          <a:p>
            <a:r>
              <a:rPr lang="en-US" dirty="0" smtClean="0"/>
              <a:t>Only 15% say they are familiar with how Ontario’s forests are managed;</a:t>
            </a:r>
          </a:p>
          <a:p>
            <a:r>
              <a:rPr lang="en-US" dirty="0" smtClean="0"/>
              <a:t>Almost half (47%) are either neutral or disagree with the statement “Ontario’s crown forests are well-managed.” Another 25% responded that they simply ‘don’t know’;</a:t>
            </a:r>
          </a:p>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93</a:t>
            </a:fld>
            <a:endParaRPr lang="en-US" dirty="0"/>
          </a:p>
        </p:txBody>
      </p:sp>
    </p:spTree>
    <p:extLst>
      <p:ext uri="{BB962C8B-B14F-4D97-AF65-F5344CB8AC3E}">
        <p14:creationId xmlns:p14="http://schemas.microsoft.com/office/powerpoint/2010/main" val="2690500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borea</a:t>
            </a:r>
            <a:r>
              <a:rPr lang="en-US" baseline="0" dirty="0" smtClean="0"/>
              <a:t>l forest we have achieved more parkland than UN standard of 12%</a:t>
            </a:r>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14</a:t>
            </a:fld>
            <a:endParaRPr lang="en-US" dirty="0"/>
          </a:p>
        </p:txBody>
      </p:sp>
    </p:spTree>
    <p:extLst>
      <p:ext uri="{BB962C8B-B14F-4D97-AF65-F5344CB8AC3E}">
        <p14:creationId xmlns:p14="http://schemas.microsoft.com/office/powerpoint/2010/main" val="42308806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94</a:t>
            </a:fld>
            <a:endParaRPr lang="en-US" dirty="0"/>
          </a:p>
        </p:txBody>
      </p:sp>
    </p:spTree>
    <p:extLst>
      <p:ext uri="{BB962C8B-B14F-4D97-AF65-F5344CB8AC3E}">
        <p14:creationId xmlns:p14="http://schemas.microsoft.com/office/powerpoint/2010/main" val="21335312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WoodWorks!:</a:t>
            </a:r>
            <a:r>
              <a:rPr lang="en-US" baseline="0" dirty="0" smtClean="0"/>
              <a:t> http://wood-works.ca/ </a:t>
            </a:r>
          </a:p>
          <a:p>
            <a:endParaRPr lang="en-US" baseline="0" dirty="0" smtClean="0"/>
          </a:p>
          <a:p>
            <a:r>
              <a:rPr lang="en-US" baseline="0" dirty="0" smtClean="0"/>
              <a:t>Ontario Wood: https://www.ontario.ca/page/ontario-wood </a:t>
            </a:r>
          </a:p>
          <a:p>
            <a:endParaRPr lang="en-US" baseline="0" dirty="0" smtClean="0"/>
          </a:p>
          <a:p>
            <a:r>
              <a:rPr lang="en-US" baseline="0" dirty="0" smtClean="0"/>
              <a:t>FPAC (Forest Products Association of Canada):  http://www.fpac.ca/ </a:t>
            </a:r>
          </a:p>
          <a:p>
            <a:endParaRPr lang="en-US" baseline="0" dirty="0" smtClean="0"/>
          </a:p>
          <a:p>
            <a:r>
              <a:rPr lang="en-US" baseline="0" dirty="0" smtClean="0"/>
              <a:t>CIF (Canadian Institute of Forestry): http://www.cif-ifc.org/</a:t>
            </a:r>
          </a:p>
          <a:p>
            <a:endParaRPr lang="en-US" baseline="0" dirty="0" smtClean="0"/>
          </a:p>
          <a:p>
            <a:r>
              <a:rPr lang="en-US" baseline="0" dirty="0" smtClean="0"/>
              <a:t>Forests Ontario: http://www.forestsontario.ca/?gclid=CP7O_qKg88wCFQyHaQodJ6oFgg</a:t>
            </a:r>
          </a:p>
          <a:p>
            <a:endParaRPr lang="en-US" baseline="0" dirty="0" smtClean="0"/>
          </a:p>
        </p:txBody>
      </p:sp>
      <p:sp>
        <p:nvSpPr>
          <p:cNvPr id="4" name="Slide Number Placeholder 3"/>
          <p:cNvSpPr>
            <a:spLocks noGrp="1"/>
          </p:cNvSpPr>
          <p:nvPr>
            <p:ph type="sldNum" sz="quarter" idx="10"/>
          </p:nvPr>
        </p:nvSpPr>
        <p:spPr/>
        <p:txBody>
          <a:bodyPr/>
          <a:lstStyle/>
          <a:p>
            <a:fld id="{7E268027-9E4C-4947-A70D-4FE6424BEFC0}"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675404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20713" y="992188"/>
            <a:ext cx="5734050" cy="4302125"/>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a:xfrm>
            <a:off x="9018427" y="5904847"/>
            <a:ext cx="3037840" cy="464820"/>
          </a:xfrm>
          <a:prstGeom prst="rect">
            <a:avLst/>
          </a:prstGeom>
        </p:spPr>
        <p:txBody>
          <a:bodyPr/>
          <a:lstStyle/>
          <a:p>
            <a:fld id="{CE3F6CF2-AA75-457E-820B-85B5C07CD9DD}" type="slidenum">
              <a:rPr lang="de-DE" smtClean="0"/>
              <a:pPr/>
              <a:t>104</a:t>
            </a:fld>
            <a:endParaRPr lang="de-DE"/>
          </a:p>
        </p:txBody>
      </p:sp>
    </p:spTree>
    <p:extLst>
      <p:ext uri="{BB962C8B-B14F-4D97-AF65-F5344CB8AC3E}">
        <p14:creationId xmlns:p14="http://schemas.microsoft.com/office/powerpoint/2010/main" val="3184345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CA" altLang="en-US" dirty="0" smtClean="0"/>
          </a:p>
        </p:txBody>
      </p:sp>
      <p:sp>
        <p:nvSpPr>
          <p:cNvPr id="41988" name="Slide Number Placeholder 3"/>
          <p:cNvSpPr>
            <a:spLocks noGrp="1"/>
          </p:cNvSpPr>
          <p:nvPr>
            <p:ph type="sldNum" sz="quarter" idx="5"/>
          </p:nvPr>
        </p:nvSpPr>
        <p:spPr>
          <a:noFill/>
        </p:spPr>
        <p:txBody>
          <a:bodyPr/>
          <a:lstStyle>
            <a:lvl1pPr defTabSz="930087">
              <a:defRPr>
                <a:solidFill>
                  <a:schemeClr val="tx1"/>
                </a:solidFill>
                <a:latin typeface="Tahoma" pitchFamily="34" charset="0"/>
              </a:defRPr>
            </a:lvl1pPr>
            <a:lvl2pPr marL="742801" indent="-285692" defTabSz="930087">
              <a:defRPr>
                <a:solidFill>
                  <a:schemeClr val="tx1"/>
                </a:solidFill>
                <a:latin typeface="Tahoma" pitchFamily="34" charset="0"/>
              </a:defRPr>
            </a:lvl2pPr>
            <a:lvl3pPr marL="1142770" indent="-228553" defTabSz="930087">
              <a:defRPr>
                <a:solidFill>
                  <a:schemeClr val="tx1"/>
                </a:solidFill>
                <a:latin typeface="Tahoma" pitchFamily="34" charset="0"/>
              </a:defRPr>
            </a:lvl3pPr>
            <a:lvl4pPr marL="1599876" indent="-228553" defTabSz="930087">
              <a:defRPr>
                <a:solidFill>
                  <a:schemeClr val="tx1"/>
                </a:solidFill>
                <a:latin typeface="Tahoma" pitchFamily="34" charset="0"/>
              </a:defRPr>
            </a:lvl4pPr>
            <a:lvl5pPr marL="2056986" indent="-228553" defTabSz="930087">
              <a:defRPr>
                <a:solidFill>
                  <a:schemeClr val="tx1"/>
                </a:solidFill>
                <a:latin typeface="Tahoma" pitchFamily="34" charset="0"/>
              </a:defRPr>
            </a:lvl5pPr>
            <a:lvl6pPr marL="2514092" indent="-228553" defTabSz="930087" eaLnBrk="0" fontAlgn="base" hangingPunct="0">
              <a:spcBef>
                <a:spcPct val="0"/>
              </a:spcBef>
              <a:spcAft>
                <a:spcPct val="0"/>
              </a:spcAft>
              <a:defRPr>
                <a:solidFill>
                  <a:schemeClr val="tx1"/>
                </a:solidFill>
                <a:latin typeface="Tahoma" pitchFamily="34" charset="0"/>
              </a:defRPr>
            </a:lvl6pPr>
            <a:lvl7pPr marL="2971200" indent="-228553" defTabSz="930087" eaLnBrk="0" fontAlgn="base" hangingPunct="0">
              <a:spcBef>
                <a:spcPct val="0"/>
              </a:spcBef>
              <a:spcAft>
                <a:spcPct val="0"/>
              </a:spcAft>
              <a:defRPr>
                <a:solidFill>
                  <a:schemeClr val="tx1"/>
                </a:solidFill>
                <a:latin typeface="Tahoma" pitchFamily="34" charset="0"/>
              </a:defRPr>
            </a:lvl7pPr>
            <a:lvl8pPr marL="3428309" indent="-228553" defTabSz="930087" eaLnBrk="0" fontAlgn="base" hangingPunct="0">
              <a:spcBef>
                <a:spcPct val="0"/>
              </a:spcBef>
              <a:spcAft>
                <a:spcPct val="0"/>
              </a:spcAft>
              <a:defRPr>
                <a:solidFill>
                  <a:schemeClr val="tx1"/>
                </a:solidFill>
                <a:latin typeface="Tahoma" pitchFamily="34" charset="0"/>
              </a:defRPr>
            </a:lvl8pPr>
            <a:lvl9pPr marL="3885415" indent="-228553" defTabSz="930087" eaLnBrk="0" fontAlgn="base" hangingPunct="0">
              <a:spcBef>
                <a:spcPct val="0"/>
              </a:spcBef>
              <a:spcAft>
                <a:spcPct val="0"/>
              </a:spcAft>
              <a:defRPr>
                <a:solidFill>
                  <a:schemeClr val="tx1"/>
                </a:solidFill>
                <a:latin typeface="Tahoma" pitchFamily="34" charset="0"/>
              </a:defRPr>
            </a:lvl9pPr>
          </a:lstStyle>
          <a:p>
            <a:fld id="{4CD4C507-DB73-4AB5-ADB7-4817D89B53DB}" type="slidenum">
              <a:rPr lang="en-CA" altLang="en-US">
                <a:solidFill>
                  <a:prstClr val="black"/>
                </a:solidFill>
                <a:latin typeface="Arial" charset="0"/>
              </a:rPr>
              <a:pPr/>
              <a:t>16</a:t>
            </a:fld>
            <a:endParaRPr lang="en-CA" altLang="en-US" dirty="0">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917736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CA" altLang="en-US" b="1" dirty="0" smtClean="0"/>
          </a:p>
        </p:txBody>
      </p:sp>
      <p:sp>
        <p:nvSpPr>
          <p:cNvPr id="43012" name="Slide Number Placeholder 3"/>
          <p:cNvSpPr>
            <a:spLocks noGrp="1"/>
          </p:cNvSpPr>
          <p:nvPr>
            <p:ph type="sldNum" sz="quarter" idx="5"/>
          </p:nvPr>
        </p:nvSpPr>
        <p:spPr>
          <a:noFill/>
        </p:spPr>
        <p:txBody>
          <a:bodyPr/>
          <a:lstStyle>
            <a:lvl1pPr defTabSz="930087">
              <a:defRPr>
                <a:solidFill>
                  <a:schemeClr val="tx1"/>
                </a:solidFill>
                <a:latin typeface="Tahoma" pitchFamily="34" charset="0"/>
              </a:defRPr>
            </a:lvl1pPr>
            <a:lvl2pPr marL="742801" indent="-285692" defTabSz="930087">
              <a:defRPr>
                <a:solidFill>
                  <a:schemeClr val="tx1"/>
                </a:solidFill>
                <a:latin typeface="Tahoma" pitchFamily="34" charset="0"/>
              </a:defRPr>
            </a:lvl2pPr>
            <a:lvl3pPr marL="1142770" indent="-228553" defTabSz="930087">
              <a:defRPr>
                <a:solidFill>
                  <a:schemeClr val="tx1"/>
                </a:solidFill>
                <a:latin typeface="Tahoma" pitchFamily="34" charset="0"/>
              </a:defRPr>
            </a:lvl3pPr>
            <a:lvl4pPr marL="1599876" indent="-228553" defTabSz="930087">
              <a:defRPr>
                <a:solidFill>
                  <a:schemeClr val="tx1"/>
                </a:solidFill>
                <a:latin typeface="Tahoma" pitchFamily="34" charset="0"/>
              </a:defRPr>
            </a:lvl4pPr>
            <a:lvl5pPr marL="2056986" indent="-228553" defTabSz="930087">
              <a:defRPr>
                <a:solidFill>
                  <a:schemeClr val="tx1"/>
                </a:solidFill>
                <a:latin typeface="Tahoma" pitchFamily="34" charset="0"/>
              </a:defRPr>
            </a:lvl5pPr>
            <a:lvl6pPr marL="2514092" indent="-228553" defTabSz="930087" eaLnBrk="0" fontAlgn="base" hangingPunct="0">
              <a:spcBef>
                <a:spcPct val="0"/>
              </a:spcBef>
              <a:spcAft>
                <a:spcPct val="0"/>
              </a:spcAft>
              <a:defRPr>
                <a:solidFill>
                  <a:schemeClr val="tx1"/>
                </a:solidFill>
                <a:latin typeface="Tahoma" pitchFamily="34" charset="0"/>
              </a:defRPr>
            </a:lvl6pPr>
            <a:lvl7pPr marL="2971200" indent="-228553" defTabSz="930087" eaLnBrk="0" fontAlgn="base" hangingPunct="0">
              <a:spcBef>
                <a:spcPct val="0"/>
              </a:spcBef>
              <a:spcAft>
                <a:spcPct val="0"/>
              </a:spcAft>
              <a:defRPr>
                <a:solidFill>
                  <a:schemeClr val="tx1"/>
                </a:solidFill>
                <a:latin typeface="Tahoma" pitchFamily="34" charset="0"/>
              </a:defRPr>
            </a:lvl7pPr>
            <a:lvl8pPr marL="3428309" indent="-228553" defTabSz="930087" eaLnBrk="0" fontAlgn="base" hangingPunct="0">
              <a:spcBef>
                <a:spcPct val="0"/>
              </a:spcBef>
              <a:spcAft>
                <a:spcPct val="0"/>
              </a:spcAft>
              <a:defRPr>
                <a:solidFill>
                  <a:schemeClr val="tx1"/>
                </a:solidFill>
                <a:latin typeface="Tahoma" pitchFamily="34" charset="0"/>
              </a:defRPr>
            </a:lvl8pPr>
            <a:lvl9pPr marL="3885415" indent="-228553" defTabSz="930087" eaLnBrk="0" fontAlgn="base" hangingPunct="0">
              <a:spcBef>
                <a:spcPct val="0"/>
              </a:spcBef>
              <a:spcAft>
                <a:spcPct val="0"/>
              </a:spcAft>
              <a:defRPr>
                <a:solidFill>
                  <a:schemeClr val="tx1"/>
                </a:solidFill>
                <a:latin typeface="Tahoma" pitchFamily="34" charset="0"/>
              </a:defRPr>
            </a:lvl9pPr>
          </a:lstStyle>
          <a:p>
            <a:fld id="{EA075E0A-0047-41F0-8E63-3D28BF35F51C}" type="slidenum">
              <a:rPr lang="en-CA" altLang="en-US">
                <a:solidFill>
                  <a:prstClr val="black"/>
                </a:solidFill>
                <a:latin typeface="Arial" charset="0"/>
              </a:rPr>
              <a:pPr/>
              <a:t>18</a:t>
            </a:fld>
            <a:endParaRPr lang="en-CA" altLang="en-US" dirty="0">
              <a:solidFill>
                <a:prstClr val="black"/>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75</a:t>
            </a:r>
            <a:r>
              <a:rPr lang="en-US" baseline="0" dirty="0" smtClean="0"/>
              <a:t>% crown closure for white pine, 25 % for red pine.</a:t>
            </a:r>
            <a:endParaRPr lang="en-US" dirty="0"/>
          </a:p>
        </p:txBody>
      </p:sp>
      <p:sp>
        <p:nvSpPr>
          <p:cNvPr id="4" name="Slide Number Placeholder 3"/>
          <p:cNvSpPr>
            <a:spLocks noGrp="1"/>
          </p:cNvSpPr>
          <p:nvPr>
            <p:ph type="sldNum" sz="quarter" idx="10"/>
          </p:nvPr>
        </p:nvSpPr>
        <p:spPr/>
        <p:txBody>
          <a:bodyPr/>
          <a:lstStyle/>
          <a:p>
            <a:fld id="{7E268027-9E4C-4947-A70D-4FE6424BEFC0}" type="slidenum">
              <a:rPr lang="en-US" smtClean="0"/>
              <a:t>19</a:t>
            </a:fld>
            <a:endParaRPr lang="en-US" dirty="0"/>
          </a:p>
        </p:txBody>
      </p:sp>
    </p:spTree>
    <p:extLst>
      <p:ext uri="{BB962C8B-B14F-4D97-AF65-F5344CB8AC3E}">
        <p14:creationId xmlns:p14="http://schemas.microsoft.com/office/powerpoint/2010/main" val="3130215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fpinnovations.ca/" TargetMode="External"/><Relationship Id="rId7"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wmf"/><Relationship Id="rId10" Type="http://schemas.openxmlformats.org/officeDocument/2006/relationships/image" Target="../media/image5.png"/><Relationship Id="rId4" Type="http://schemas.openxmlformats.org/officeDocument/2006/relationships/image" Target="../media/image6.png"/><Relationship Id="rId9"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_pag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26347" y="-49596"/>
            <a:ext cx="2493269" cy="117043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86937"/>
            <a:ext cx="9144000" cy="1828800"/>
          </a:xfrm>
          <a:prstGeom prst="rect">
            <a:avLst/>
          </a:prstGeom>
        </p:spPr>
      </p:pic>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26347" y="-49596"/>
            <a:ext cx="2493269" cy="1170434"/>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1196752"/>
            <a:ext cx="9143999" cy="182880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87627" y="908720"/>
            <a:ext cx="4412974" cy="2318849"/>
          </a:xfrm>
          <a:prstGeom prst="rect">
            <a:avLst/>
          </a:prstGeom>
          <a:noFill/>
          <a:ln>
            <a:noFill/>
          </a:ln>
        </p:spPr>
      </p:pic>
      <p:sp>
        <p:nvSpPr>
          <p:cNvPr id="11" name="Text Placeholder 12"/>
          <p:cNvSpPr>
            <a:spLocks noGrp="1"/>
          </p:cNvSpPr>
          <p:nvPr>
            <p:ph type="body" sz="quarter" idx="10" hasCustomPrompt="1"/>
          </p:nvPr>
        </p:nvSpPr>
        <p:spPr>
          <a:xfrm>
            <a:off x="1691681" y="5295602"/>
            <a:ext cx="7200800" cy="1301750"/>
          </a:xfrm>
        </p:spPr>
        <p:txBody>
          <a:bodyPr>
            <a:noAutofit/>
          </a:bodyPr>
          <a:lstStyle>
            <a:lvl1pPr marL="0" indent="0">
              <a:buFont typeface="Arial"/>
              <a:buNone/>
              <a:defRPr sz="1800" baseline="0">
                <a:solidFill>
                  <a:schemeClr val="tx2"/>
                </a:solidFill>
                <a:latin typeface="+mj-lt"/>
              </a:defRPr>
            </a:lvl1pPr>
          </a:lstStyle>
          <a:p>
            <a:pPr lvl="0"/>
            <a:r>
              <a:rPr lang="en-CA" noProof="0" smtClean="0"/>
              <a:t>Author and date</a:t>
            </a:r>
          </a:p>
        </p:txBody>
      </p:sp>
      <p:sp>
        <p:nvSpPr>
          <p:cNvPr id="12" name="Text Placeholder 12"/>
          <p:cNvSpPr>
            <a:spLocks noGrp="1"/>
          </p:cNvSpPr>
          <p:nvPr>
            <p:ph type="body" sz="quarter" idx="17" hasCustomPrompt="1"/>
          </p:nvPr>
        </p:nvSpPr>
        <p:spPr>
          <a:xfrm>
            <a:off x="1691681" y="4454680"/>
            <a:ext cx="7200800" cy="795645"/>
          </a:xfrm>
        </p:spPr>
        <p:txBody>
          <a:bodyPr>
            <a:noAutofit/>
          </a:bodyPr>
          <a:lstStyle>
            <a:lvl1pPr marL="0" indent="0">
              <a:buFont typeface="Arial"/>
              <a:buNone/>
              <a:defRPr sz="2400">
                <a:solidFill>
                  <a:schemeClr val="tx2"/>
                </a:solidFill>
                <a:latin typeface="+mj-lt"/>
              </a:defRPr>
            </a:lvl1pPr>
          </a:lstStyle>
          <a:p>
            <a:pPr lvl="0"/>
            <a:r>
              <a:rPr lang="en-CA" noProof="0" dirty="0" smtClean="0"/>
              <a:t>Subtitle</a:t>
            </a:r>
          </a:p>
        </p:txBody>
      </p:sp>
      <p:sp>
        <p:nvSpPr>
          <p:cNvPr id="13" name="Titre 4"/>
          <p:cNvSpPr>
            <a:spLocks noGrp="1"/>
          </p:cNvSpPr>
          <p:nvPr>
            <p:ph type="title" hasCustomPrompt="1"/>
          </p:nvPr>
        </p:nvSpPr>
        <p:spPr>
          <a:xfrm>
            <a:off x="1691681" y="3355678"/>
            <a:ext cx="7200800" cy="1056516"/>
          </a:xfrm>
        </p:spPr>
        <p:txBody>
          <a:bodyPr>
            <a:noAutofit/>
          </a:bodyPr>
          <a:lstStyle>
            <a:lvl1pPr>
              <a:defRPr>
                <a:latin typeface="+mj-lt"/>
              </a:defRPr>
            </a:lvl1pPr>
          </a:lstStyle>
          <a:p>
            <a:r>
              <a:rPr lang="en-CA" noProof="0" dirty="0" smtClean="0"/>
              <a:t>Title</a:t>
            </a:r>
            <a:endParaRPr lang="en-CA" noProof="0" dirty="0"/>
          </a:p>
        </p:txBody>
      </p:sp>
    </p:spTree>
    <p:extLst>
      <p:ext uri="{BB962C8B-B14F-4D97-AF65-F5344CB8AC3E}">
        <p14:creationId xmlns:p14="http://schemas.microsoft.com/office/powerpoint/2010/main" val="22442484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EE2DC50-2BD6-4AA3-BC49-A61565D95479}" type="datetimeFigureOut">
              <a:rPr lang="en-CA" smtClean="0">
                <a:solidFill>
                  <a:prstClr val="black">
                    <a:tint val="75000"/>
                  </a:prstClr>
                </a:solidFill>
              </a:rPr>
              <a:pPr/>
              <a:t>15/05/2018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9046B51-D300-4F33-ABAE-F55CCDB128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92878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E2DC50-2BD6-4AA3-BC49-A61565D95479}" type="datetimeFigureOut">
              <a:rPr lang="en-CA" smtClean="0">
                <a:solidFill>
                  <a:prstClr val="black">
                    <a:tint val="75000"/>
                  </a:prstClr>
                </a:solidFill>
              </a:rPr>
              <a:pPr/>
              <a:t>15/05/2018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9046B51-D300-4F33-ABAE-F55CCDB128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28440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EEE2DC50-2BD6-4AA3-BC49-A61565D95479}" type="datetimeFigureOut">
              <a:rPr lang="en-CA" smtClean="0">
                <a:solidFill>
                  <a:prstClr val="black">
                    <a:tint val="75000"/>
                  </a:prstClr>
                </a:solidFill>
              </a:rPr>
              <a:pPr/>
              <a:t>15/05/2018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89046B51-D300-4F33-ABAE-F55CCDB128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68800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EEE2DC50-2BD6-4AA3-BC49-A61565D95479}" type="datetimeFigureOut">
              <a:rPr lang="en-CA" smtClean="0">
                <a:solidFill>
                  <a:prstClr val="black">
                    <a:tint val="75000"/>
                  </a:prstClr>
                </a:solidFill>
              </a:rPr>
              <a:pPr/>
              <a:t>15/05/2018</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89046B51-D300-4F33-ABAE-F55CCDB128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0460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EEE2DC50-2BD6-4AA3-BC49-A61565D95479}" type="datetimeFigureOut">
              <a:rPr lang="en-CA" smtClean="0">
                <a:solidFill>
                  <a:prstClr val="black">
                    <a:tint val="75000"/>
                  </a:prstClr>
                </a:solidFill>
              </a:rPr>
              <a:pPr/>
              <a:t>15/05/2018</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89046B51-D300-4F33-ABAE-F55CCDB128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7395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E2DC50-2BD6-4AA3-BC49-A61565D95479}" type="datetimeFigureOut">
              <a:rPr lang="en-CA" smtClean="0">
                <a:solidFill>
                  <a:prstClr val="black">
                    <a:tint val="75000"/>
                  </a:prstClr>
                </a:solidFill>
              </a:rPr>
              <a:pPr/>
              <a:t>15/05/2018</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89046B51-D300-4F33-ABAE-F55CCDB128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97145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E2DC50-2BD6-4AA3-BC49-A61565D95479}" type="datetimeFigureOut">
              <a:rPr lang="en-CA" smtClean="0">
                <a:solidFill>
                  <a:prstClr val="black">
                    <a:tint val="75000"/>
                  </a:prstClr>
                </a:solidFill>
              </a:rPr>
              <a:pPr/>
              <a:t>15/05/2018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89046B51-D300-4F33-ABAE-F55CCDB128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14969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E2DC50-2BD6-4AA3-BC49-A61565D95479}" type="datetimeFigureOut">
              <a:rPr lang="en-CA" smtClean="0">
                <a:solidFill>
                  <a:prstClr val="black">
                    <a:tint val="75000"/>
                  </a:prstClr>
                </a:solidFill>
              </a:rPr>
              <a:pPr/>
              <a:t>15/05/2018</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89046B51-D300-4F33-ABAE-F55CCDB128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77157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EE2DC50-2BD6-4AA3-BC49-A61565D95479}" type="datetimeFigureOut">
              <a:rPr lang="en-CA" smtClean="0">
                <a:solidFill>
                  <a:prstClr val="black">
                    <a:tint val="75000"/>
                  </a:prstClr>
                </a:solidFill>
              </a:rPr>
              <a:pPr/>
              <a:t>15/05/2018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9046B51-D300-4F33-ABAE-F55CCDB128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64530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EE2DC50-2BD6-4AA3-BC49-A61565D95479}" type="datetimeFigureOut">
              <a:rPr lang="en-CA" smtClean="0">
                <a:solidFill>
                  <a:prstClr val="black">
                    <a:tint val="75000"/>
                  </a:prstClr>
                </a:solidFill>
              </a:rPr>
              <a:pPr/>
              <a:t>15/05/2018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9046B51-D300-4F33-ABAE-F55CCDB128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29214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5624" y="152400"/>
            <a:ext cx="8784976" cy="1143000"/>
          </a:xfrm>
        </p:spPr>
        <p:txBody>
          <a:bodyPr>
            <a:noAutofit/>
          </a:bodyPr>
          <a:lstStyle>
            <a:lvl1pPr algn="l" defTabSz="914400" rtl="0" eaLnBrk="1" latinLnBrk="0" hangingPunct="1">
              <a:spcBef>
                <a:spcPct val="0"/>
              </a:spcBef>
              <a:buNone/>
              <a:defRPr lang="en-CA" sz="3600" b="1" kern="1200" noProof="0" dirty="0">
                <a:solidFill>
                  <a:schemeClr val="tx2"/>
                </a:solidFill>
                <a:latin typeface="+mj-lt"/>
                <a:ea typeface="+mj-ea"/>
                <a:cs typeface="+mj-cs"/>
              </a:defRPr>
            </a:lvl1pPr>
          </a:lstStyle>
          <a:p>
            <a:r>
              <a:rPr lang="en-CA" noProof="0" dirty="0" smtClean="0"/>
              <a:t>Click to Edit Master Title Style</a:t>
            </a:r>
            <a:endParaRPr lang="en-CA" noProof="0" dirty="0"/>
          </a:p>
        </p:txBody>
      </p:sp>
      <p:sp>
        <p:nvSpPr>
          <p:cNvPr id="4" name="Text Placeholder 2"/>
          <p:cNvSpPr>
            <a:spLocks noGrp="1"/>
          </p:cNvSpPr>
          <p:nvPr>
            <p:ph idx="1" hasCustomPrompt="1"/>
          </p:nvPr>
        </p:nvSpPr>
        <p:spPr>
          <a:xfrm>
            <a:off x="179512" y="1524000"/>
            <a:ext cx="8784976" cy="4525963"/>
          </a:xfrm>
          <a:prstGeom prst="rect">
            <a:avLst/>
          </a:prstGeom>
        </p:spPr>
        <p:txBody>
          <a:bodyPr vert="horz" lIns="91440" tIns="45720" rIns="91440" bIns="45720" rtlCol="0">
            <a:noAutofit/>
          </a:bodyPr>
          <a:lstStyle>
            <a:lvl1pPr>
              <a:defRPr lang="en-CA" noProof="0" dirty="0" smtClean="0">
                <a:solidFill>
                  <a:srgbClr val="212121"/>
                </a:solidFill>
              </a:defRPr>
            </a:lvl1pPr>
            <a:lvl2pPr>
              <a:defRPr lang="en-CA" noProof="0" dirty="0" smtClean="0"/>
            </a:lvl2pPr>
            <a:lvl3pPr>
              <a:defRPr lang="en-CA" noProof="0" dirty="0" smtClean="0"/>
            </a:lvl3pPr>
            <a:lvl4pPr>
              <a:defRPr lang="en-CA" noProof="0" dirty="0" smtClean="0"/>
            </a:lvl4pPr>
          </a:lstStyle>
          <a:p>
            <a:pPr lvl="0"/>
            <a:r>
              <a:rPr lang="en-CA" noProof="0" dirty="0" smtClean="0"/>
              <a:t>Click to edit Master text styles sub headings</a:t>
            </a:r>
          </a:p>
          <a:p>
            <a:pPr lvl="1"/>
            <a:r>
              <a:rPr lang="en-CA" noProof="0" dirty="0" smtClean="0"/>
              <a:t>Second level body text</a:t>
            </a:r>
          </a:p>
          <a:p>
            <a:pPr lvl="2"/>
            <a:r>
              <a:rPr lang="en-CA" noProof="0" dirty="0" smtClean="0"/>
              <a:t>3rd level bullets</a:t>
            </a:r>
          </a:p>
          <a:p>
            <a:pPr lvl="3"/>
            <a:endParaRPr lang="en-CA" noProof="0" dirty="0" smtClean="0"/>
          </a:p>
        </p:txBody>
      </p:sp>
      <p:sp>
        <p:nvSpPr>
          <p:cNvPr id="5" name="Slide Number Placeholder 3"/>
          <p:cNvSpPr>
            <a:spLocks noGrp="1"/>
          </p:cNvSpPr>
          <p:nvPr>
            <p:ph type="sldNum" sz="quarter" idx="4"/>
          </p:nvPr>
        </p:nvSpPr>
        <p:spPr>
          <a:xfrm>
            <a:off x="84464" y="6525344"/>
            <a:ext cx="707355" cy="329982"/>
          </a:xfrm>
          <a:prstGeom prst="rect">
            <a:avLst/>
          </a:prstGeom>
        </p:spPr>
        <p:txBody>
          <a:bodyPr/>
          <a:lstStyle>
            <a:lvl1pPr>
              <a:defRPr sz="1050"/>
            </a:lvl1pPr>
          </a:lstStyle>
          <a:p>
            <a:fld id="{D5318631-5C24-4821-B8D4-FEB4A0C6167F}" type="slidenum">
              <a:rPr lang="en-CA" smtClean="0"/>
              <a:pPr/>
              <a:t>‹#›</a:t>
            </a:fld>
            <a:endParaRPr lang="en-CA" dirty="0"/>
          </a:p>
        </p:txBody>
      </p:sp>
    </p:spTree>
    <p:extLst>
      <p:ext uri="{BB962C8B-B14F-4D97-AF65-F5344CB8AC3E}">
        <p14:creationId xmlns:p14="http://schemas.microsoft.com/office/powerpoint/2010/main" val="21198603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_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5624" y="152400"/>
            <a:ext cx="8784976" cy="1143000"/>
          </a:xfrm>
        </p:spPr>
        <p:txBody>
          <a:bodyPr>
            <a:noAutofit/>
          </a:bodyPr>
          <a:lstStyle>
            <a:lvl1pPr algn="l" defTabSz="914400" rtl="0" eaLnBrk="1" latinLnBrk="0" hangingPunct="1">
              <a:spcBef>
                <a:spcPct val="0"/>
              </a:spcBef>
              <a:buNone/>
              <a:defRPr lang="en-CA" sz="3600" b="1" kern="1200" noProof="0" dirty="0">
                <a:solidFill>
                  <a:schemeClr val="tx2"/>
                </a:solidFill>
                <a:latin typeface="+mj-lt"/>
                <a:ea typeface="+mj-ea"/>
                <a:cs typeface="+mj-cs"/>
              </a:defRPr>
            </a:lvl1pPr>
          </a:lstStyle>
          <a:p>
            <a:r>
              <a:rPr lang="en-CA" noProof="0" dirty="0" smtClean="0"/>
              <a:t>Click to Edit Master Title Style</a:t>
            </a:r>
            <a:endParaRPr lang="en-CA" noProof="0" dirty="0"/>
          </a:p>
        </p:txBody>
      </p:sp>
      <p:sp>
        <p:nvSpPr>
          <p:cNvPr id="4" name="Text Placeholder 2"/>
          <p:cNvSpPr>
            <a:spLocks noGrp="1"/>
          </p:cNvSpPr>
          <p:nvPr>
            <p:ph idx="1" hasCustomPrompt="1"/>
          </p:nvPr>
        </p:nvSpPr>
        <p:spPr>
          <a:xfrm>
            <a:off x="179512" y="1524000"/>
            <a:ext cx="8784976" cy="4525963"/>
          </a:xfrm>
          <a:prstGeom prst="rect">
            <a:avLst/>
          </a:prstGeom>
        </p:spPr>
        <p:txBody>
          <a:bodyPr vert="horz" lIns="91440" tIns="45720" rIns="91440" bIns="45720" rtlCol="0">
            <a:noAutofit/>
          </a:bodyPr>
          <a:lstStyle>
            <a:lvl1pPr>
              <a:defRPr lang="en-CA" noProof="0" dirty="0" smtClean="0">
                <a:solidFill>
                  <a:srgbClr val="212121"/>
                </a:solidFill>
              </a:defRPr>
            </a:lvl1pPr>
            <a:lvl2pPr>
              <a:defRPr lang="en-CA" noProof="0" dirty="0" smtClean="0"/>
            </a:lvl2pPr>
            <a:lvl3pPr>
              <a:defRPr lang="en-CA" noProof="0" dirty="0" smtClean="0"/>
            </a:lvl3pPr>
            <a:lvl4pPr>
              <a:defRPr lang="en-CA" noProof="0" dirty="0" smtClean="0"/>
            </a:lvl4pPr>
          </a:lstStyle>
          <a:p>
            <a:pPr lvl="0"/>
            <a:r>
              <a:rPr lang="en-CA" noProof="0" dirty="0" smtClean="0"/>
              <a:t>Click to edit Master text styles sub headings</a:t>
            </a:r>
          </a:p>
          <a:p>
            <a:pPr lvl="1"/>
            <a:r>
              <a:rPr lang="en-CA" noProof="0" dirty="0" smtClean="0"/>
              <a:t>Second level body text</a:t>
            </a:r>
          </a:p>
          <a:p>
            <a:pPr lvl="2"/>
            <a:r>
              <a:rPr lang="en-CA" noProof="0" dirty="0" smtClean="0"/>
              <a:t>3rd level bullets</a:t>
            </a:r>
          </a:p>
          <a:p>
            <a:pPr lvl="3"/>
            <a:endParaRPr lang="en-CA" noProof="0" dirty="0" smtClean="0"/>
          </a:p>
        </p:txBody>
      </p:sp>
      <p:sp>
        <p:nvSpPr>
          <p:cNvPr id="5" name="Slide Number Placeholder 3"/>
          <p:cNvSpPr>
            <a:spLocks noGrp="1"/>
          </p:cNvSpPr>
          <p:nvPr>
            <p:ph type="sldNum" sz="quarter" idx="4"/>
          </p:nvPr>
        </p:nvSpPr>
        <p:spPr>
          <a:xfrm>
            <a:off x="84464" y="6525344"/>
            <a:ext cx="707355" cy="329982"/>
          </a:xfrm>
          <a:prstGeom prst="rect">
            <a:avLst/>
          </a:prstGeom>
        </p:spPr>
        <p:txBody>
          <a:bodyPr/>
          <a:lstStyle>
            <a:lvl1pPr>
              <a:defRPr sz="1050"/>
            </a:lvl1pPr>
          </a:lstStyle>
          <a:p>
            <a:fld id="{D5318631-5C24-4821-B8D4-FEB4A0C6167F}"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5782131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_pag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26347" y="-49596"/>
            <a:ext cx="2493269" cy="117043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86937"/>
            <a:ext cx="9144000" cy="1828800"/>
          </a:xfrm>
          <a:prstGeom prst="rect">
            <a:avLst/>
          </a:prstGeom>
        </p:spPr>
      </p:pic>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26347" y="-49596"/>
            <a:ext cx="2493269" cy="1170434"/>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1196752"/>
            <a:ext cx="9143999" cy="182880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87627" y="908720"/>
            <a:ext cx="4412974" cy="2318849"/>
          </a:xfrm>
          <a:prstGeom prst="rect">
            <a:avLst/>
          </a:prstGeom>
          <a:noFill/>
          <a:ln>
            <a:noFill/>
          </a:ln>
        </p:spPr>
      </p:pic>
      <p:sp>
        <p:nvSpPr>
          <p:cNvPr id="11" name="Text Placeholder 12"/>
          <p:cNvSpPr>
            <a:spLocks noGrp="1"/>
          </p:cNvSpPr>
          <p:nvPr>
            <p:ph type="body" sz="quarter" idx="10" hasCustomPrompt="1"/>
          </p:nvPr>
        </p:nvSpPr>
        <p:spPr>
          <a:xfrm>
            <a:off x="1691681" y="5295602"/>
            <a:ext cx="7200800" cy="1301750"/>
          </a:xfrm>
        </p:spPr>
        <p:txBody>
          <a:bodyPr>
            <a:noAutofit/>
          </a:bodyPr>
          <a:lstStyle>
            <a:lvl1pPr marL="0" indent="0">
              <a:buFont typeface="Arial"/>
              <a:buNone/>
              <a:defRPr sz="1800" baseline="0">
                <a:solidFill>
                  <a:schemeClr val="tx2"/>
                </a:solidFill>
                <a:latin typeface="+mj-lt"/>
              </a:defRPr>
            </a:lvl1pPr>
          </a:lstStyle>
          <a:p>
            <a:pPr lvl="0"/>
            <a:r>
              <a:rPr lang="en-CA" noProof="0"/>
              <a:t>Author and date</a:t>
            </a:r>
          </a:p>
        </p:txBody>
      </p:sp>
      <p:sp>
        <p:nvSpPr>
          <p:cNvPr id="12" name="Text Placeholder 12"/>
          <p:cNvSpPr>
            <a:spLocks noGrp="1"/>
          </p:cNvSpPr>
          <p:nvPr>
            <p:ph type="body" sz="quarter" idx="17" hasCustomPrompt="1"/>
          </p:nvPr>
        </p:nvSpPr>
        <p:spPr>
          <a:xfrm>
            <a:off x="1691681" y="4454680"/>
            <a:ext cx="7200800" cy="795645"/>
          </a:xfrm>
        </p:spPr>
        <p:txBody>
          <a:bodyPr>
            <a:noAutofit/>
          </a:bodyPr>
          <a:lstStyle>
            <a:lvl1pPr marL="0" indent="0">
              <a:buFont typeface="Arial"/>
              <a:buNone/>
              <a:defRPr sz="2400">
                <a:solidFill>
                  <a:schemeClr val="tx2"/>
                </a:solidFill>
                <a:latin typeface="+mj-lt"/>
              </a:defRPr>
            </a:lvl1pPr>
          </a:lstStyle>
          <a:p>
            <a:pPr lvl="0"/>
            <a:r>
              <a:rPr lang="en-CA" noProof="0" dirty="0"/>
              <a:t>Subtitle</a:t>
            </a:r>
          </a:p>
        </p:txBody>
      </p:sp>
      <p:sp>
        <p:nvSpPr>
          <p:cNvPr id="13" name="Titre 4"/>
          <p:cNvSpPr>
            <a:spLocks noGrp="1"/>
          </p:cNvSpPr>
          <p:nvPr>
            <p:ph type="title" hasCustomPrompt="1"/>
          </p:nvPr>
        </p:nvSpPr>
        <p:spPr>
          <a:xfrm>
            <a:off x="1691681" y="3355678"/>
            <a:ext cx="7200800" cy="1056516"/>
          </a:xfrm>
        </p:spPr>
        <p:txBody>
          <a:bodyPr>
            <a:noAutofit/>
          </a:bodyPr>
          <a:lstStyle>
            <a:lvl1pPr>
              <a:defRPr>
                <a:latin typeface="+mj-lt"/>
              </a:defRPr>
            </a:lvl1pPr>
          </a:lstStyle>
          <a:p>
            <a:r>
              <a:rPr lang="en-CA" noProof="0" dirty="0"/>
              <a:t>Title</a:t>
            </a:r>
          </a:p>
        </p:txBody>
      </p:sp>
    </p:spTree>
    <p:extLst>
      <p:ext uri="{BB962C8B-B14F-4D97-AF65-F5344CB8AC3E}">
        <p14:creationId xmlns:p14="http://schemas.microsoft.com/office/powerpoint/2010/main" val="2556279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_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5624" y="152400"/>
            <a:ext cx="8784976" cy="1143000"/>
          </a:xfrm>
        </p:spPr>
        <p:txBody>
          <a:bodyPr>
            <a:noAutofit/>
          </a:bodyPr>
          <a:lstStyle>
            <a:lvl1pPr algn="l" defTabSz="914400" rtl="0" eaLnBrk="1" latinLnBrk="0" hangingPunct="1">
              <a:spcBef>
                <a:spcPct val="0"/>
              </a:spcBef>
              <a:buNone/>
              <a:defRPr lang="en-CA" sz="3600" b="1" kern="1200" noProof="0" dirty="0">
                <a:solidFill>
                  <a:schemeClr val="tx2"/>
                </a:solidFill>
                <a:latin typeface="+mj-lt"/>
                <a:ea typeface="+mj-ea"/>
                <a:cs typeface="+mj-cs"/>
              </a:defRPr>
            </a:lvl1pPr>
          </a:lstStyle>
          <a:p>
            <a:r>
              <a:rPr lang="en-CA" noProof="0" dirty="0"/>
              <a:t>Click to Edit Master Title Style</a:t>
            </a:r>
          </a:p>
        </p:txBody>
      </p:sp>
      <p:sp>
        <p:nvSpPr>
          <p:cNvPr id="4" name="Text Placeholder 2"/>
          <p:cNvSpPr>
            <a:spLocks noGrp="1"/>
          </p:cNvSpPr>
          <p:nvPr>
            <p:ph idx="1" hasCustomPrompt="1"/>
          </p:nvPr>
        </p:nvSpPr>
        <p:spPr>
          <a:xfrm>
            <a:off x="179512" y="1524000"/>
            <a:ext cx="8784976" cy="4525963"/>
          </a:xfrm>
          <a:prstGeom prst="rect">
            <a:avLst/>
          </a:prstGeom>
        </p:spPr>
        <p:txBody>
          <a:bodyPr vert="horz" lIns="91440" tIns="45720" rIns="91440" bIns="45720" rtlCol="0">
            <a:noAutofit/>
          </a:bodyPr>
          <a:lstStyle>
            <a:lvl1pPr>
              <a:defRPr lang="en-CA" noProof="0" dirty="0" smtClean="0">
                <a:solidFill>
                  <a:srgbClr val="212121"/>
                </a:solidFill>
              </a:defRPr>
            </a:lvl1pPr>
            <a:lvl2pPr>
              <a:defRPr lang="en-CA" noProof="0" dirty="0" smtClean="0"/>
            </a:lvl2pPr>
            <a:lvl3pPr>
              <a:defRPr lang="en-CA" noProof="0" dirty="0" smtClean="0"/>
            </a:lvl3pPr>
            <a:lvl4pPr>
              <a:defRPr lang="en-CA" noProof="0" dirty="0" smtClean="0"/>
            </a:lvl4pPr>
          </a:lstStyle>
          <a:p>
            <a:pPr lvl="0"/>
            <a:r>
              <a:rPr lang="en-CA" noProof="0" dirty="0"/>
              <a:t>Click to edit Master text styles sub headings</a:t>
            </a:r>
          </a:p>
          <a:p>
            <a:pPr lvl="1"/>
            <a:r>
              <a:rPr lang="en-CA" noProof="0" dirty="0"/>
              <a:t>Second level body text</a:t>
            </a:r>
          </a:p>
          <a:p>
            <a:pPr lvl="2"/>
            <a:r>
              <a:rPr lang="en-CA" noProof="0" dirty="0"/>
              <a:t>3rd level bullets</a:t>
            </a:r>
          </a:p>
          <a:p>
            <a:pPr lvl="3"/>
            <a:endParaRPr lang="en-CA" noProof="0" dirty="0"/>
          </a:p>
        </p:txBody>
      </p:sp>
      <p:sp>
        <p:nvSpPr>
          <p:cNvPr id="5" name="Slide Number Placeholder 3"/>
          <p:cNvSpPr>
            <a:spLocks noGrp="1"/>
          </p:cNvSpPr>
          <p:nvPr>
            <p:ph type="sldNum" sz="quarter" idx="4"/>
          </p:nvPr>
        </p:nvSpPr>
        <p:spPr>
          <a:xfrm>
            <a:off x="84464" y="6525344"/>
            <a:ext cx="707355" cy="329982"/>
          </a:xfrm>
          <a:prstGeom prst="rect">
            <a:avLst/>
          </a:prstGeom>
        </p:spPr>
        <p:txBody>
          <a:bodyPr/>
          <a:lstStyle>
            <a:lvl1pPr>
              <a:defRPr sz="1050"/>
            </a:lvl1pPr>
          </a:lstStyle>
          <a:p>
            <a:fld id="{D5318631-5C24-4821-B8D4-FEB4A0C6167F}" type="slidenum">
              <a:rPr lang="en-CA" smtClean="0">
                <a:solidFill>
                  <a:srgbClr val="2C2C2C">
                    <a:lumMod val="75000"/>
                  </a:srgbClr>
                </a:solidFill>
              </a:rPr>
              <a:pPr/>
              <a:t>‹#›</a:t>
            </a:fld>
            <a:endParaRPr lang="en-CA" dirty="0">
              <a:solidFill>
                <a:srgbClr val="2C2C2C">
                  <a:lumMod val="75000"/>
                </a:srgbClr>
              </a:solidFill>
            </a:endParaRPr>
          </a:p>
        </p:txBody>
      </p:sp>
    </p:spTree>
    <p:extLst>
      <p:ext uri="{BB962C8B-B14F-4D97-AF65-F5344CB8AC3E}">
        <p14:creationId xmlns:p14="http://schemas.microsoft.com/office/powerpoint/2010/main" val="114015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5624" y="152400"/>
            <a:ext cx="8784976" cy="1143000"/>
          </a:xfrm>
        </p:spPr>
        <p:txBody>
          <a:bodyPr>
            <a:noAutofit/>
          </a:bodyPr>
          <a:lstStyle>
            <a:lvl1pPr algn="l" defTabSz="914400" rtl="0" eaLnBrk="1" latinLnBrk="0" hangingPunct="1">
              <a:spcBef>
                <a:spcPct val="0"/>
              </a:spcBef>
              <a:buNone/>
              <a:defRPr lang="en-CA" sz="3600" b="1" kern="1200" noProof="0" dirty="0">
                <a:solidFill>
                  <a:schemeClr val="tx2"/>
                </a:solidFill>
                <a:latin typeface="+mj-lt"/>
                <a:ea typeface="+mj-ea"/>
                <a:cs typeface="+mj-cs"/>
              </a:defRPr>
            </a:lvl1pPr>
          </a:lstStyle>
          <a:p>
            <a:r>
              <a:rPr lang="en-CA" noProof="0" dirty="0"/>
              <a:t>Click to Edit Master Title Style</a:t>
            </a:r>
          </a:p>
        </p:txBody>
      </p:sp>
      <p:sp>
        <p:nvSpPr>
          <p:cNvPr id="5" name="Slide Number Placeholder 3"/>
          <p:cNvSpPr>
            <a:spLocks noGrp="1"/>
          </p:cNvSpPr>
          <p:nvPr>
            <p:ph type="sldNum" sz="quarter" idx="4"/>
          </p:nvPr>
        </p:nvSpPr>
        <p:spPr>
          <a:xfrm>
            <a:off x="84464" y="6525344"/>
            <a:ext cx="707355" cy="329982"/>
          </a:xfrm>
          <a:prstGeom prst="rect">
            <a:avLst/>
          </a:prstGeom>
        </p:spPr>
        <p:txBody>
          <a:bodyPr/>
          <a:lstStyle>
            <a:lvl1pPr>
              <a:defRPr sz="1050"/>
            </a:lvl1pPr>
          </a:lstStyle>
          <a:p>
            <a:fld id="{D5318631-5C24-4821-B8D4-FEB4A0C6167F}" type="slidenum">
              <a:rPr lang="en-CA" smtClean="0">
                <a:solidFill>
                  <a:srgbClr val="2C2C2C">
                    <a:lumMod val="75000"/>
                  </a:srgbClr>
                </a:solidFill>
              </a:rPr>
              <a:pPr/>
              <a:t>‹#›</a:t>
            </a:fld>
            <a:endParaRPr lang="en-CA" dirty="0">
              <a:solidFill>
                <a:srgbClr val="2C2C2C">
                  <a:lumMod val="75000"/>
                </a:srgbClr>
              </a:solidFill>
            </a:endParaRPr>
          </a:p>
        </p:txBody>
      </p:sp>
    </p:spTree>
    <p:extLst>
      <p:ext uri="{BB962C8B-B14F-4D97-AF65-F5344CB8AC3E}">
        <p14:creationId xmlns:p14="http://schemas.microsoft.com/office/powerpoint/2010/main" val="84189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511" y="152400"/>
            <a:ext cx="8784977" cy="1143000"/>
          </a:xfrm>
        </p:spPr>
        <p:txBody>
          <a:bodyPr>
            <a:noAutofit/>
          </a:bodyPr>
          <a:lstStyle>
            <a:lvl1pPr>
              <a:lnSpc>
                <a:spcPct val="100000"/>
              </a:lnSpc>
              <a:defRPr sz="3600"/>
            </a:lvl1pPr>
          </a:lstStyle>
          <a:p>
            <a:r>
              <a:rPr lang="en-CA" noProof="0" dirty="0"/>
              <a:t>Click to Edit Master Title Style</a:t>
            </a:r>
          </a:p>
        </p:txBody>
      </p:sp>
      <p:sp>
        <p:nvSpPr>
          <p:cNvPr id="5" name="Text Placeholder 8"/>
          <p:cNvSpPr>
            <a:spLocks noGrp="1"/>
          </p:cNvSpPr>
          <p:nvPr>
            <p:ph type="body" sz="quarter" idx="16" hasCustomPrompt="1"/>
          </p:nvPr>
        </p:nvSpPr>
        <p:spPr bwMode="auto">
          <a:xfrm>
            <a:off x="4724400" y="1533525"/>
            <a:ext cx="4240088" cy="4486275"/>
          </a:xfrm>
        </p:spPr>
        <p:txBody>
          <a:bodyPr vert="horz" lIns="91440" tIns="45720" rIns="91440" bIns="45720" rtlCol="0">
            <a:noAutofit/>
          </a:bodyPr>
          <a:lstStyle>
            <a:lvl1pPr>
              <a:defRPr lang="en-CA" noProof="0" dirty="0" smtClean="0"/>
            </a:lvl1pPr>
            <a:lvl2pPr>
              <a:defRPr lang="en-CA" noProof="0" dirty="0" smtClean="0"/>
            </a:lvl2pPr>
            <a:lvl3pPr>
              <a:defRPr lang="en-CA" noProof="0" dirty="0" smtClean="0"/>
            </a:lvl3pPr>
          </a:lstStyle>
          <a:p>
            <a:pPr lvl="0"/>
            <a:r>
              <a:rPr lang="en-CA" noProof="0" dirty="0"/>
              <a:t>Click to edit Master text styles</a:t>
            </a:r>
          </a:p>
          <a:p>
            <a:pPr lvl="1"/>
            <a:r>
              <a:rPr lang="en-CA" noProof="0" dirty="0"/>
              <a:t>Second level</a:t>
            </a:r>
          </a:p>
          <a:p>
            <a:pPr lvl="2"/>
            <a:r>
              <a:rPr lang="en-CA" noProof="0" dirty="0"/>
              <a:t>Third level</a:t>
            </a:r>
          </a:p>
        </p:txBody>
      </p:sp>
      <p:sp>
        <p:nvSpPr>
          <p:cNvPr id="7" name="Text Placeholder 8"/>
          <p:cNvSpPr>
            <a:spLocks noGrp="1"/>
          </p:cNvSpPr>
          <p:nvPr>
            <p:ph type="body" sz="quarter" idx="17" hasCustomPrompt="1"/>
          </p:nvPr>
        </p:nvSpPr>
        <p:spPr bwMode="auto">
          <a:xfrm>
            <a:off x="179512" y="1533525"/>
            <a:ext cx="4392488" cy="4486275"/>
          </a:xfrm>
        </p:spPr>
        <p:txBody>
          <a:bodyPr vert="horz" lIns="91440" tIns="45720" rIns="91440" bIns="45720" rtlCol="0">
            <a:noAutofit/>
          </a:bodyPr>
          <a:lstStyle>
            <a:lvl1pPr>
              <a:defRPr lang="en-CA" noProof="0" dirty="0" smtClean="0"/>
            </a:lvl1pPr>
            <a:lvl2pPr>
              <a:defRPr lang="en-CA" noProof="0" dirty="0" smtClean="0"/>
            </a:lvl2pPr>
            <a:lvl3pPr>
              <a:defRPr lang="en-CA" noProof="0" dirty="0" smtClean="0"/>
            </a:lvl3pPr>
          </a:lstStyle>
          <a:p>
            <a:pPr lvl="0"/>
            <a:r>
              <a:rPr lang="en-CA" noProof="0" dirty="0"/>
              <a:t>Click to edit Master text styles</a:t>
            </a:r>
          </a:p>
          <a:p>
            <a:pPr lvl="1"/>
            <a:r>
              <a:rPr lang="en-CA" noProof="0" dirty="0"/>
              <a:t>Second level</a:t>
            </a:r>
          </a:p>
          <a:p>
            <a:pPr lvl="2"/>
            <a:r>
              <a:rPr lang="en-CA" noProof="0" dirty="0"/>
              <a:t>Third level</a:t>
            </a:r>
          </a:p>
        </p:txBody>
      </p:sp>
      <p:sp>
        <p:nvSpPr>
          <p:cNvPr id="8" name="Slide Number Placeholder 3"/>
          <p:cNvSpPr>
            <a:spLocks noGrp="1"/>
          </p:cNvSpPr>
          <p:nvPr>
            <p:ph type="sldNum" sz="quarter" idx="4"/>
          </p:nvPr>
        </p:nvSpPr>
        <p:spPr>
          <a:xfrm>
            <a:off x="84464" y="6525344"/>
            <a:ext cx="707355" cy="329982"/>
          </a:xfrm>
          <a:prstGeom prst="rect">
            <a:avLst/>
          </a:prstGeom>
        </p:spPr>
        <p:txBody>
          <a:bodyPr/>
          <a:lstStyle>
            <a:lvl1pPr>
              <a:lnSpc>
                <a:spcPct val="100000"/>
              </a:lnSpc>
              <a:defRPr sz="1050"/>
            </a:lvl1pPr>
          </a:lstStyle>
          <a:p>
            <a:fld id="{D5318631-5C24-4821-B8D4-FEB4A0C6167F}" type="slidenum">
              <a:rPr lang="en-CA" smtClean="0">
                <a:solidFill>
                  <a:srgbClr val="2C2C2C">
                    <a:lumMod val="75000"/>
                  </a:srgbClr>
                </a:solidFill>
              </a:rPr>
              <a:pPr/>
              <a:t>‹#›</a:t>
            </a:fld>
            <a:endParaRPr lang="en-CA" dirty="0">
              <a:solidFill>
                <a:srgbClr val="2C2C2C">
                  <a:lumMod val="75000"/>
                </a:srgbClr>
              </a:solidFill>
            </a:endParaRPr>
          </a:p>
        </p:txBody>
      </p:sp>
    </p:spTree>
    <p:extLst>
      <p:ext uri="{BB962C8B-B14F-4D97-AF65-F5344CB8AC3E}">
        <p14:creationId xmlns:p14="http://schemas.microsoft.com/office/powerpoint/2010/main" val="2512541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column1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79512" y="152400"/>
            <a:ext cx="8784976" cy="1143000"/>
          </a:xfrm>
        </p:spPr>
        <p:txBody>
          <a:bodyPr>
            <a:noAutofit/>
          </a:bodyPr>
          <a:lstStyle>
            <a:lvl1pPr>
              <a:lnSpc>
                <a:spcPct val="100000"/>
              </a:lnSpc>
              <a:defRPr sz="3600"/>
            </a:lvl1pPr>
          </a:lstStyle>
          <a:p>
            <a:r>
              <a:rPr lang="en-CA" noProof="0" dirty="0"/>
              <a:t>Click to Edit Master Title Style</a:t>
            </a:r>
          </a:p>
        </p:txBody>
      </p:sp>
      <p:sp>
        <p:nvSpPr>
          <p:cNvPr id="8" name="Bildplatzhalter 14"/>
          <p:cNvSpPr>
            <a:spLocks noGrp="1"/>
          </p:cNvSpPr>
          <p:nvPr>
            <p:ph type="pic" sz="quarter" idx="14" hasCustomPrompt="1"/>
          </p:nvPr>
        </p:nvSpPr>
        <p:spPr bwMode="auto">
          <a:xfrm>
            <a:off x="4891774" y="1533525"/>
            <a:ext cx="4072714" cy="4486275"/>
          </a:xfrm>
          <a:solidFill>
            <a:schemeClr val="bg1">
              <a:lumMod val="75000"/>
            </a:schemeClr>
          </a:solidFill>
        </p:spPr>
        <p:txBody>
          <a:bodyPr/>
          <a:lstStyle>
            <a:lvl1pPr>
              <a:lnSpc>
                <a:spcPct val="100000"/>
              </a:lnSpc>
              <a:defRPr/>
            </a:lvl1pPr>
          </a:lstStyle>
          <a:p>
            <a:r>
              <a:rPr lang="en-CA" noProof="0" dirty="0"/>
              <a:t>Click to add an image</a:t>
            </a:r>
          </a:p>
        </p:txBody>
      </p:sp>
      <p:sp>
        <p:nvSpPr>
          <p:cNvPr id="10" name="Text Placeholder 8"/>
          <p:cNvSpPr>
            <a:spLocks noGrp="1"/>
          </p:cNvSpPr>
          <p:nvPr>
            <p:ph type="body" sz="quarter" idx="16" hasCustomPrompt="1"/>
          </p:nvPr>
        </p:nvSpPr>
        <p:spPr bwMode="auto">
          <a:xfrm>
            <a:off x="179512" y="1533525"/>
            <a:ext cx="4536504" cy="4486275"/>
          </a:xfrm>
        </p:spPr>
        <p:txBody>
          <a:bodyPr vert="horz" lIns="91440" tIns="45720" rIns="91440" bIns="45720" rtlCol="0">
            <a:noAutofit/>
          </a:bodyPr>
          <a:lstStyle>
            <a:lvl1pPr>
              <a:defRPr lang="en-CA" noProof="0" dirty="0" smtClean="0"/>
            </a:lvl1pPr>
            <a:lvl2pPr>
              <a:defRPr lang="en-CA" noProof="0" dirty="0" smtClean="0"/>
            </a:lvl2pPr>
            <a:lvl3pPr>
              <a:defRPr lang="en-CA" noProof="0" dirty="0" smtClean="0"/>
            </a:lvl3pPr>
          </a:lstStyle>
          <a:p>
            <a:pPr lvl="0"/>
            <a:r>
              <a:rPr lang="en-CA" noProof="0" dirty="0"/>
              <a:t>Click to edit Master text styles</a:t>
            </a:r>
          </a:p>
          <a:p>
            <a:pPr lvl="1"/>
            <a:r>
              <a:rPr lang="en-CA" noProof="0" dirty="0"/>
              <a:t>Second level</a:t>
            </a:r>
          </a:p>
          <a:p>
            <a:pPr lvl="2"/>
            <a:r>
              <a:rPr lang="en-CA" noProof="0" dirty="0"/>
              <a:t>Third level</a:t>
            </a:r>
          </a:p>
        </p:txBody>
      </p:sp>
      <p:pic>
        <p:nvPicPr>
          <p:cNvPr id="11"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6251673"/>
            <a:ext cx="1371600" cy="606327"/>
          </a:xfrm>
          <a:prstGeom prst="rect">
            <a:avLst/>
          </a:prstGeom>
        </p:spPr>
      </p:pic>
      <p:sp>
        <p:nvSpPr>
          <p:cNvPr id="7" name="Slide Number Placeholder 3"/>
          <p:cNvSpPr>
            <a:spLocks noGrp="1"/>
          </p:cNvSpPr>
          <p:nvPr>
            <p:ph type="sldNum" sz="quarter" idx="4"/>
          </p:nvPr>
        </p:nvSpPr>
        <p:spPr>
          <a:xfrm>
            <a:off x="84464" y="6525344"/>
            <a:ext cx="707355" cy="329982"/>
          </a:xfrm>
          <a:prstGeom prst="rect">
            <a:avLst/>
          </a:prstGeom>
        </p:spPr>
        <p:txBody>
          <a:bodyPr/>
          <a:lstStyle>
            <a:lvl1pPr>
              <a:lnSpc>
                <a:spcPct val="100000"/>
              </a:lnSpc>
              <a:defRPr sz="1050"/>
            </a:lvl1pPr>
          </a:lstStyle>
          <a:p>
            <a:fld id="{D5318631-5C24-4821-B8D4-FEB4A0C6167F}" type="slidenum">
              <a:rPr lang="en-CA" smtClean="0">
                <a:solidFill>
                  <a:srgbClr val="2C2C2C">
                    <a:lumMod val="75000"/>
                  </a:srgbClr>
                </a:solidFill>
              </a:rPr>
              <a:pPr/>
              <a:t>‹#›</a:t>
            </a:fld>
            <a:endParaRPr lang="en-CA" dirty="0">
              <a:solidFill>
                <a:srgbClr val="2C2C2C">
                  <a:lumMod val="75000"/>
                </a:srgbClr>
              </a:solidFill>
            </a:endParaRPr>
          </a:p>
        </p:txBody>
      </p:sp>
      <p:sp>
        <p:nvSpPr>
          <p:cNvPr id="12" name="Rectangle 11"/>
          <p:cNvSpPr/>
          <p:nvPr userDrawn="1"/>
        </p:nvSpPr>
        <p:spPr>
          <a:xfrm>
            <a:off x="899592" y="6597352"/>
            <a:ext cx="6534590" cy="18466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600" dirty="0">
                <a:solidFill>
                  <a:srgbClr val="2C2C2C">
                    <a:lumMod val="75000"/>
                  </a:srgbClr>
                </a:solidFill>
              </a:rPr>
              <a:t>© 2015 FPInnovations. All rights reserved. Copying and redistribution prohibited. ® FPInnovations, its marks and logos are trademarks of FPInnovations. </a:t>
            </a:r>
            <a:endParaRPr lang="fr-CA" sz="600" dirty="0">
              <a:solidFill>
                <a:srgbClr val="2C2C2C">
                  <a:lumMod val="75000"/>
                </a:srgbClr>
              </a:solidFill>
            </a:endParaRPr>
          </a:p>
        </p:txBody>
      </p:sp>
    </p:spTree>
    <p:extLst>
      <p:ext uri="{BB962C8B-B14F-4D97-AF65-F5344CB8AC3E}">
        <p14:creationId xmlns:p14="http://schemas.microsoft.com/office/powerpoint/2010/main" val="1341299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Vide">
    <p:spTree>
      <p:nvGrpSpPr>
        <p:cNvPr id="1" name=""/>
        <p:cNvGrpSpPr/>
        <p:nvPr/>
      </p:nvGrpSpPr>
      <p:grpSpPr>
        <a:xfrm>
          <a:off x="0" y="0"/>
          <a:ext cx="0" cy="0"/>
          <a:chOff x="0" y="0"/>
          <a:chExt cx="0" cy="0"/>
        </a:xfrm>
      </p:grpSpPr>
      <p:sp>
        <p:nvSpPr>
          <p:cNvPr id="17" name="TextBox 16"/>
          <p:cNvSpPr txBox="1"/>
          <p:nvPr/>
        </p:nvSpPr>
        <p:spPr>
          <a:xfrm>
            <a:off x="3429000" y="2057400"/>
            <a:ext cx="184731" cy="369332"/>
          </a:xfrm>
          <a:prstGeom prst="rect">
            <a:avLst/>
          </a:prstGeom>
          <a:noFill/>
        </p:spPr>
        <p:txBody>
          <a:bodyPr wrap="none" rtlCol="0">
            <a:spAutoFit/>
          </a:bodyPr>
          <a:lstStyle/>
          <a:p>
            <a:endParaRPr lang="en-US" dirty="0">
              <a:solidFill>
                <a:srgbClr val="2C2C2C"/>
              </a:solidFill>
            </a:endParaRPr>
          </a:p>
        </p:txBody>
      </p:sp>
      <p:pic>
        <p:nvPicPr>
          <p:cNvPr id="6"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6251673"/>
            <a:ext cx="1371600" cy="606327"/>
          </a:xfrm>
          <a:prstGeom prst="rect">
            <a:avLst/>
          </a:prstGeom>
        </p:spPr>
      </p:pic>
      <p:sp>
        <p:nvSpPr>
          <p:cNvPr id="5" name="Slide Number Placeholder 3"/>
          <p:cNvSpPr>
            <a:spLocks noGrp="1"/>
          </p:cNvSpPr>
          <p:nvPr>
            <p:ph type="sldNum" sz="quarter" idx="4"/>
          </p:nvPr>
        </p:nvSpPr>
        <p:spPr>
          <a:xfrm>
            <a:off x="84464" y="6525344"/>
            <a:ext cx="707355" cy="329982"/>
          </a:xfrm>
          <a:prstGeom prst="rect">
            <a:avLst/>
          </a:prstGeom>
        </p:spPr>
        <p:txBody>
          <a:bodyPr/>
          <a:lstStyle>
            <a:lvl1pPr>
              <a:defRPr sz="1050"/>
            </a:lvl1pPr>
          </a:lstStyle>
          <a:p>
            <a:fld id="{D5318631-5C24-4821-B8D4-FEB4A0C6167F}" type="slidenum">
              <a:rPr lang="en-CA" smtClean="0">
                <a:solidFill>
                  <a:srgbClr val="2C2C2C">
                    <a:lumMod val="75000"/>
                  </a:srgbClr>
                </a:solidFill>
              </a:rPr>
              <a:pPr/>
              <a:t>‹#›</a:t>
            </a:fld>
            <a:endParaRPr lang="en-CA" dirty="0">
              <a:solidFill>
                <a:srgbClr val="2C2C2C">
                  <a:lumMod val="75000"/>
                </a:srgbClr>
              </a:solidFill>
            </a:endParaRPr>
          </a:p>
        </p:txBody>
      </p:sp>
      <p:sp>
        <p:nvSpPr>
          <p:cNvPr id="7" name="Rectangle 6"/>
          <p:cNvSpPr/>
          <p:nvPr userDrawn="1"/>
        </p:nvSpPr>
        <p:spPr>
          <a:xfrm>
            <a:off x="899592" y="6597352"/>
            <a:ext cx="6534590" cy="18466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600" dirty="0">
                <a:solidFill>
                  <a:srgbClr val="2C2C2C">
                    <a:lumMod val="75000"/>
                  </a:srgbClr>
                </a:solidFill>
              </a:rPr>
              <a:t>© 2015 FPInnovations. All rights reserved. Copying and redistribution prohibited. ® FPInnovations, its marks and logos are trademarks of FPInnovations. </a:t>
            </a:r>
            <a:endParaRPr lang="fr-CA" sz="600" dirty="0">
              <a:solidFill>
                <a:srgbClr val="2C2C2C">
                  <a:lumMod val="75000"/>
                </a:srgbClr>
              </a:solidFill>
            </a:endParaRPr>
          </a:p>
        </p:txBody>
      </p:sp>
    </p:spTree>
    <p:extLst>
      <p:ext uri="{BB962C8B-B14F-4D97-AF65-F5344CB8AC3E}">
        <p14:creationId xmlns:p14="http://schemas.microsoft.com/office/powerpoint/2010/main" val="1171817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solidFill>
                  <a:srgbClr val="2C2C2C"/>
                </a:solidFill>
              </a:rPr>
              <a:pPr/>
              <a:t>5/15/2018</a:t>
            </a:fld>
            <a:endParaRPr>
              <a:solidFill>
                <a:srgbClr val="2C2C2C"/>
              </a:solidFill>
            </a:endParaRPr>
          </a:p>
        </p:txBody>
      </p:sp>
      <p:sp>
        <p:nvSpPr>
          <p:cNvPr id="5" name="Footer Placeholder 4"/>
          <p:cNvSpPr>
            <a:spLocks noGrp="1"/>
          </p:cNvSpPr>
          <p:nvPr>
            <p:ph type="ftr" sz="quarter" idx="11"/>
          </p:nvPr>
        </p:nvSpPr>
        <p:spPr/>
        <p:txBody>
          <a:bodyPr/>
          <a:lstStyle/>
          <a:p>
            <a:endParaRPr>
              <a:solidFill>
                <a:srgbClr val="2C2C2C"/>
              </a:solidFill>
            </a:endParaRPr>
          </a:p>
        </p:txBody>
      </p:sp>
      <p:sp>
        <p:nvSpPr>
          <p:cNvPr id="6" name="Slide Number Placeholder 5"/>
          <p:cNvSpPr>
            <a:spLocks noGrp="1"/>
          </p:cNvSpPr>
          <p:nvPr>
            <p:ph type="sldNum" sz="quarter" idx="12"/>
          </p:nvPr>
        </p:nvSpPr>
        <p:spPr/>
        <p:txBody>
          <a:bodyPr/>
          <a:lstStyle/>
          <a:p>
            <a:fld id="{CA8D9AD5-F248-4919-864A-CFD76CC027D6}" type="slidenum">
              <a:rPr>
                <a:solidFill>
                  <a:srgbClr val="2C2C2C">
                    <a:lumMod val="75000"/>
                  </a:srgbClr>
                </a:solidFill>
              </a:rPr>
              <a:pPr/>
              <a:t>‹#›</a:t>
            </a:fld>
            <a:endParaRPr>
              <a:solidFill>
                <a:srgbClr val="2C2C2C">
                  <a:lumMod val="75000"/>
                </a:srgbClr>
              </a:solidFill>
            </a:endParaRPr>
          </a:p>
        </p:txBody>
      </p:sp>
    </p:spTree>
    <p:extLst>
      <p:ext uri="{BB962C8B-B14F-4D97-AF65-F5344CB8AC3E}">
        <p14:creationId xmlns:p14="http://schemas.microsoft.com/office/powerpoint/2010/main" val="97072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solidFill>
                  <a:srgbClr val="2C2C2C"/>
                </a:solidFill>
              </a:rPr>
              <a:pPr/>
              <a:t>5/15/2018</a:t>
            </a:fld>
            <a:endParaRPr>
              <a:solidFill>
                <a:srgbClr val="2C2C2C"/>
              </a:solidFill>
            </a:endParaRPr>
          </a:p>
        </p:txBody>
      </p:sp>
      <p:sp>
        <p:nvSpPr>
          <p:cNvPr id="4" name="Footer Placeholder 3"/>
          <p:cNvSpPr>
            <a:spLocks noGrp="1"/>
          </p:cNvSpPr>
          <p:nvPr>
            <p:ph type="ftr" sz="quarter" idx="11"/>
          </p:nvPr>
        </p:nvSpPr>
        <p:spPr/>
        <p:txBody>
          <a:bodyPr/>
          <a:lstStyle/>
          <a:p>
            <a:endParaRPr>
              <a:solidFill>
                <a:srgbClr val="2C2C2C"/>
              </a:solidFill>
            </a:endParaRPr>
          </a:p>
        </p:txBody>
      </p:sp>
      <p:sp>
        <p:nvSpPr>
          <p:cNvPr id="5" name="Slide Number Placeholder 4"/>
          <p:cNvSpPr>
            <a:spLocks noGrp="1"/>
          </p:cNvSpPr>
          <p:nvPr>
            <p:ph type="sldNum" sz="quarter" idx="12"/>
          </p:nvPr>
        </p:nvSpPr>
        <p:spPr/>
        <p:txBody>
          <a:bodyPr/>
          <a:lstStyle/>
          <a:p>
            <a:fld id="{CA8D9AD5-F248-4919-864A-CFD76CC027D6}" type="slidenum">
              <a:rPr>
                <a:solidFill>
                  <a:srgbClr val="2C2C2C">
                    <a:lumMod val="75000"/>
                  </a:srgbClr>
                </a:solidFill>
              </a:rPr>
              <a:pPr/>
              <a:t>‹#›</a:t>
            </a:fld>
            <a:endParaRPr>
              <a:solidFill>
                <a:srgbClr val="2C2C2C">
                  <a:lumMod val="75000"/>
                </a:srgbClr>
              </a:solidFill>
            </a:endParaRPr>
          </a:p>
        </p:txBody>
      </p:sp>
    </p:spTree>
    <p:extLst>
      <p:ext uri="{BB962C8B-B14F-4D97-AF65-F5344CB8AC3E}">
        <p14:creationId xmlns:p14="http://schemas.microsoft.com/office/powerpoint/2010/main" val="316815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9E583DDF-CA54-461A-A486-592D2374C532}" type="datetimeFigureOut">
              <a:rPr lang="en-US">
                <a:solidFill>
                  <a:srgbClr val="ED6E00"/>
                </a:solidFill>
              </a:rPr>
              <a:pPr/>
              <a:t>5/15/2018</a:t>
            </a:fld>
            <a:endParaRPr>
              <a:solidFill>
                <a:srgbClr val="ED6E00"/>
              </a:solidFill>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a:solidFill>
                <a:srgbClr val="ED6E00"/>
              </a:solidFill>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solidFill>
                  <a:srgbClr val="ED6E00"/>
                </a:solidFill>
              </a:rPr>
              <a:pPr/>
              <a:t>‹#›</a:t>
            </a:fld>
            <a:endParaRPr>
              <a:solidFill>
                <a:srgbClr val="ED6E00"/>
              </a:solidFill>
            </a:endParaRPr>
          </a:p>
        </p:txBody>
      </p:sp>
    </p:spTree>
    <p:extLst>
      <p:ext uri="{BB962C8B-B14F-4D97-AF65-F5344CB8AC3E}">
        <p14:creationId xmlns:p14="http://schemas.microsoft.com/office/powerpoint/2010/main" val="40291361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5624" y="152400"/>
            <a:ext cx="8784976" cy="1143000"/>
          </a:xfrm>
        </p:spPr>
        <p:txBody>
          <a:bodyPr>
            <a:noAutofit/>
          </a:bodyPr>
          <a:lstStyle>
            <a:lvl1pPr algn="l" defTabSz="914400" rtl="0" eaLnBrk="1" latinLnBrk="0" hangingPunct="1">
              <a:spcBef>
                <a:spcPct val="0"/>
              </a:spcBef>
              <a:buNone/>
              <a:defRPr lang="en-CA" sz="3600" b="1" kern="1200" noProof="0" dirty="0">
                <a:solidFill>
                  <a:schemeClr val="tx2"/>
                </a:solidFill>
                <a:latin typeface="+mj-lt"/>
                <a:ea typeface="+mj-ea"/>
                <a:cs typeface="+mj-cs"/>
              </a:defRPr>
            </a:lvl1pPr>
          </a:lstStyle>
          <a:p>
            <a:r>
              <a:rPr lang="en-CA" noProof="0" dirty="0" smtClean="0"/>
              <a:t>Click to Edit Master Title Style</a:t>
            </a:r>
            <a:endParaRPr lang="en-CA" noProof="0" dirty="0"/>
          </a:p>
        </p:txBody>
      </p:sp>
      <p:sp>
        <p:nvSpPr>
          <p:cNvPr id="5" name="Slide Number Placeholder 3"/>
          <p:cNvSpPr>
            <a:spLocks noGrp="1"/>
          </p:cNvSpPr>
          <p:nvPr>
            <p:ph type="sldNum" sz="quarter" idx="4"/>
          </p:nvPr>
        </p:nvSpPr>
        <p:spPr>
          <a:xfrm>
            <a:off x="84464" y="6525344"/>
            <a:ext cx="707355" cy="329982"/>
          </a:xfrm>
          <a:prstGeom prst="rect">
            <a:avLst/>
          </a:prstGeom>
        </p:spPr>
        <p:txBody>
          <a:bodyPr/>
          <a:lstStyle>
            <a:lvl1pPr>
              <a:defRPr sz="1050"/>
            </a:lvl1pPr>
          </a:lstStyle>
          <a:p>
            <a:fld id="{D5318631-5C24-4821-B8D4-FEB4A0C6167F}" type="slidenum">
              <a:rPr lang="en-CA" smtClean="0"/>
              <a:pPr/>
              <a:t>‹#›</a:t>
            </a:fld>
            <a:endParaRPr lang="en-CA" dirty="0"/>
          </a:p>
        </p:txBody>
      </p:sp>
    </p:spTree>
    <p:extLst>
      <p:ext uri="{BB962C8B-B14F-4D97-AF65-F5344CB8AC3E}">
        <p14:creationId xmlns:p14="http://schemas.microsoft.com/office/powerpoint/2010/main" val="54672102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9AA430DA-72C8-4245-BCA6-3704B7291EE9}" type="datetimeFigureOut">
              <a:rPr lang="en-CA" smtClean="0">
                <a:solidFill>
                  <a:srgbClr val="2C2C2C"/>
                </a:solidFill>
              </a:rPr>
              <a:pPr/>
              <a:t>15/05/2018</a:t>
            </a:fld>
            <a:endParaRPr lang="en-CA">
              <a:solidFill>
                <a:srgbClr val="2C2C2C"/>
              </a:solidFill>
            </a:endParaRPr>
          </a:p>
        </p:txBody>
      </p:sp>
      <p:sp>
        <p:nvSpPr>
          <p:cNvPr id="5" name="Footer Placeholder 4"/>
          <p:cNvSpPr>
            <a:spLocks noGrp="1"/>
          </p:cNvSpPr>
          <p:nvPr>
            <p:ph type="ftr" sz="quarter" idx="11"/>
          </p:nvPr>
        </p:nvSpPr>
        <p:spPr/>
        <p:txBody>
          <a:bodyPr/>
          <a:lstStyle/>
          <a:p>
            <a:endParaRPr lang="en-CA">
              <a:solidFill>
                <a:srgbClr val="2C2C2C"/>
              </a:solidFill>
            </a:endParaRPr>
          </a:p>
        </p:txBody>
      </p:sp>
      <p:sp>
        <p:nvSpPr>
          <p:cNvPr id="6" name="Slide Number Placeholder 5"/>
          <p:cNvSpPr>
            <a:spLocks noGrp="1"/>
          </p:cNvSpPr>
          <p:nvPr>
            <p:ph type="sldNum" sz="quarter" idx="12"/>
          </p:nvPr>
        </p:nvSpPr>
        <p:spPr/>
        <p:txBody>
          <a:bodyPr/>
          <a:lstStyle/>
          <a:p>
            <a:fld id="{1EA41E58-B996-43E4-A8E1-B03EA81FB99F}" type="slidenum">
              <a:rPr lang="en-CA" smtClean="0">
                <a:solidFill>
                  <a:srgbClr val="2C2C2C">
                    <a:lumMod val="75000"/>
                  </a:srgbClr>
                </a:solidFill>
              </a:rPr>
              <a:pPr/>
              <a:t>‹#›</a:t>
            </a:fld>
            <a:endParaRPr lang="en-CA">
              <a:solidFill>
                <a:srgbClr val="2C2C2C">
                  <a:lumMod val="75000"/>
                </a:srgbClr>
              </a:solidFill>
            </a:endParaRPr>
          </a:p>
        </p:txBody>
      </p:sp>
    </p:spTree>
    <p:extLst>
      <p:ext uri="{BB962C8B-B14F-4D97-AF65-F5344CB8AC3E}">
        <p14:creationId xmlns:p14="http://schemas.microsoft.com/office/powerpoint/2010/main" val="1654654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511" y="152400"/>
            <a:ext cx="8784977" cy="1143000"/>
          </a:xfrm>
        </p:spPr>
        <p:txBody>
          <a:bodyPr>
            <a:noAutofit/>
          </a:bodyPr>
          <a:lstStyle>
            <a:lvl1pPr>
              <a:lnSpc>
                <a:spcPct val="100000"/>
              </a:lnSpc>
              <a:defRPr sz="3600"/>
            </a:lvl1pPr>
          </a:lstStyle>
          <a:p>
            <a:r>
              <a:rPr lang="en-CA" noProof="0" dirty="0" smtClean="0"/>
              <a:t>Click to Edit Master Title Style</a:t>
            </a:r>
            <a:endParaRPr lang="en-CA" noProof="0" dirty="0"/>
          </a:p>
        </p:txBody>
      </p:sp>
      <p:sp>
        <p:nvSpPr>
          <p:cNvPr id="5" name="Text Placeholder 8"/>
          <p:cNvSpPr>
            <a:spLocks noGrp="1"/>
          </p:cNvSpPr>
          <p:nvPr>
            <p:ph type="body" sz="quarter" idx="16" hasCustomPrompt="1"/>
          </p:nvPr>
        </p:nvSpPr>
        <p:spPr bwMode="auto">
          <a:xfrm>
            <a:off x="4724400" y="1533525"/>
            <a:ext cx="4240088" cy="4486275"/>
          </a:xfrm>
        </p:spPr>
        <p:txBody>
          <a:bodyPr vert="horz" lIns="91440" tIns="45720" rIns="91440" bIns="45720" rtlCol="0">
            <a:noAutofit/>
          </a:bodyPr>
          <a:lstStyle>
            <a:lvl1pPr>
              <a:defRPr lang="en-CA" noProof="0" dirty="0" smtClean="0"/>
            </a:lvl1pPr>
            <a:lvl2pPr>
              <a:defRPr lang="en-CA" noProof="0" dirty="0" smtClean="0"/>
            </a:lvl2pPr>
            <a:lvl3pPr>
              <a:defRPr lang="en-CA" noProof="0" dirty="0" smtClean="0"/>
            </a:lvl3pPr>
          </a:lstStyle>
          <a:p>
            <a:pPr lvl="0"/>
            <a:r>
              <a:rPr lang="en-CA" noProof="0" dirty="0" smtClean="0"/>
              <a:t>Click to edit Master text styles</a:t>
            </a:r>
          </a:p>
          <a:p>
            <a:pPr lvl="1"/>
            <a:r>
              <a:rPr lang="en-CA" noProof="0" dirty="0" smtClean="0"/>
              <a:t>Second level</a:t>
            </a:r>
          </a:p>
          <a:p>
            <a:pPr lvl="2"/>
            <a:r>
              <a:rPr lang="en-CA" noProof="0" dirty="0" smtClean="0"/>
              <a:t>Third level</a:t>
            </a:r>
          </a:p>
        </p:txBody>
      </p:sp>
      <p:sp>
        <p:nvSpPr>
          <p:cNvPr id="7" name="Text Placeholder 8"/>
          <p:cNvSpPr>
            <a:spLocks noGrp="1"/>
          </p:cNvSpPr>
          <p:nvPr>
            <p:ph type="body" sz="quarter" idx="17" hasCustomPrompt="1"/>
          </p:nvPr>
        </p:nvSpPr>
        <p:spPr bwMode="auto">
          <a:xfrm>
            <a:off x="179512" y="1533525"/>
            <a:ext cx="4392488" cy="4486275"/>
          </a:xfrm>
        </p:spPr>
        <p:txBody>
          <a:bodyPr vert="horz" lIns="91440" tIns="45720" rIns="91440" bIns="45720" rtlCol="0">
            <a:noAutofit/>
          </a:bodyPr>
          <a:lstStyle>
            <a:lvl1pPr>
              <a:defRPr lang="en-CA" noProof="0" dirty="0" smtClean="0"/>
            </a:lvl1pPr>
            <a:lvl2pPr>
              <a:defRPr lang="en-CA" noProof="0" dirty="0" smtClean="0"/>
            </a:lvl2pPr>
            <a:lvl3pPr>
              <a:defRPr lang="en-CA" noProof="0" dirty="0" smtClean="0"/>
            </a:lvl3pPr>
          </a:lstStyle>
          <a:p>
            <a:pPr lvl="0"/>
            <a:r>
              <a:rPr lang="en-CA" noProof="0" dirty="0" smtClean="0"/>
              <a:t>Click to edit Master text styles</a:t>
            </a:r>
          </a:p>
          <a:p>
            <a:pPr lvl="1"/>
            <a:r>
              <a:rPr lang="en-CA" noProof="0" dirty="0" smtClean="0"/>
              <a:t>Second level</a:t>
            </a:r>
          </a:p>
          <a:p>
            <a:pPr lvl="2"/>
            <a:r>
              <a:rPr lang="en-CA" noProof="0" dirty="0" smtClean="0"/>
              <a:t>Third level</a:t>
            </a:r>
          </a:p>
        </p:txBody>
      </p:sp>
      <p:sp>
        <p:nvSpPr>
          <p:cNvPr id="8" name="Slide Number Placeholder 3"/>
          <p:cNvSpPr>
            <a:spLocks noGrp="1"/>
          </p:cNvSpPr>
          <p:nvPr>
            <p:ph type="sldNum" sz="quarter" idx="4"/>
          </p:nvPr>
        </p:nvSpPr>
        <p:spPr>
          <a:xfrm>
            <a:off x="84464" y="6525344"/>
            <a:ext cx="707355" cy="329982"/>
          </a:xfrm>
          <a:prstGeom prst="rect">
            <a:avLst/>
          </a:prstGeom>
        </p:spPr>
        <p:txBody>
          <a:bodyPr/>
          <a:lstStyle>
            <a:lvl1pPr>
              <a:lnSpc>
                <a:spcPct val="100000"/>
              </a:lnSpc>
              <a:defRPr sz="1050"/>
            </a:lvl1pPr>
          </a:lstStyle>
          <a:p>
            <a:fld id="{D5318631-5C24-4821-B8D4-FEB4A0C6167F}" type="slidenum">
              <a:rPr lang="en-CA" smtClean="0"/>
              <a:pPr/>
              <a:t>‹#›</a:t>
            </a:fld>
            <a:endParaRPr lang="en-CA" dirty="0"/>
          </a:p>
        </p:txBody>
      </p:sp>
    </p:spTree>
    <p:extLst>
      <p:ext uri="{BB962C8B-B14F-4D97-AF65-F5344CB8AC3E}">
        <p14:creationId xmlns:p14="http://schemas.microsoft.com/office/powerpoint/2010/main" val="2478795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column1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79512" y="152400"/>
            <a:ext cx="8784976" cy="1143000"/>
          </a:xfrm>
        </p:spPr>
        <p:txBody>
          <a:bodyPr>
            <a:noAutofit/>
          </a:bodyPr>
          <a:lstStyle>
            <a:lvl1pPr>
              <a:lnSpc>
                <a:spcPct val="100000"/>
              </a:lnSpc>
              <a:defRPr sz="3600"/>
            </a:lvl1pPr>
          </a:lstStyle>
          <a:p>
            <a:r>
              <a:rPr lang="en-CA" noProof="0" dirty="0" smtClean="0"/>
              <a:t>Click to Edit Master Title Style</a:t>
            </a:r>
            <a:endParaRPr lang="en-CA" noProof="0" dirty="0"/>
          </a:p>
        </p:txBody>
      </p:sp>
      <p:sp>
        <p:nvSpPr>
          <p:cNvPr id="8" name="Bildplatzhalter 14"/>
          <p:cNvSpPr>
            <a:spLocks noGrp="1"/>
          </p:cNvSpPr>
          <p:nvPr>
            <p:ph type="pic" sz="quarter" idx="14" hasCustomPrompt="1"/>
          </p:nvPr>
        </p:nvSpPr>
        <p:spPr bwMode="auto">
          <a:xfrm>
            <a:off x="4891774" y="1533525"/>
            <a:ext cx="4072714" cy="4486275"/>
          </a:xfrm>
          <a:solidFill>
            <a:schemeClr val="bg1">
              <a:lumMod val="75000"/>
            </a:schemeClr>
          </a:solidFill>
        </p:spPr>
        <p:txBody>
          <a:bodyPr/>
          <a:lstStyle>
            <a:lvl1pPr>
              <a:lnSpc>
                <a:spcPct val="100000"/>
              </a:lnSpc>
              <a:defRPr/>
            </a:lvl1pPr>
          </a:lstStyle>
          <a:p>
            <a:r>
              <a:rPr lang="en-CA" noProof="0" dirty="0" smtClean="0"/>
              <a:t>Click to add an image</a:t>
            </a:r>
            <a:endParaRPr lang="en-CA" noProof="0" dirty="0"/>
          </a:p>
        </p:txBody>
      </p:sp>
      <p:sp>
        <p:nvSpPr>
          <p:cNvPr id="10" name="Text Placeholder 8"/>
          <p:cNvSpPr>
            <a:spLocks noGrp="1"/>
          </p:cNvSpPr>
          <p:nvPr>
            <p:ph type="body" sz="quarter" idx="16" hasCustomPrompt="1"/>
          </p:nvPr>
        </p:nvSpPr>
        <p:spPr bwMode="auto">
          <a:xfrm>
            <a:off x="179512" y="1533525"/>
            <a:ext cx="4536504" cy="4486275"/>
          </a:xfrm>
        </p:spPr>
        <p:txBody>
          <a:bodyPr vert="horz" lIns="91440" tIns="45720" rIns="91440" bIns="45720" rtlCol="0">
            <a:noAutofit/>
          </a:bodyPr>
          <a:lstStyle>
            <a:lvl1pPr>
              <a:defRPr lang="en-CA" noProof="0" dirty="0" smtClean="0"/>
            </a:lvl1pPr>
            <a:lvl2pPr>
              <a:defRPr lang="en-CA" noProof="0" dirty="0" smtClean="0"/>
            </a:lvl2pPr>
            <a:lvl3pPr>
              <a:defRPr lang="en-CA" noProof="0" dirty="0" smtClean="0"/>
            </a:lvl3pPr>
          </a:lstStyle>
          <a:p>
            <a:pPr lvl="0"/>
            <a:r>
              <a:rPr lang="en-CA" noProof="0" dirty="0" smtClean="0"/>
              <a:t>Click to edit Master text styles</a:t>
            </a:r>
          </a:p>
          <a:p>
            <a:pPr lvl="1"/>
            <a:r>
              <a:rPr lang="en-CA" noProof="0" dirty="0" smtClean="0"/>
              <a:t>Second level</a:t>
            </a:r>
          </a:p>
          <a:p>
            <a:pPr lvl="2"/>
            <a:r>
              <a:rPr lang="en-CA" noProof="0" dirty="0" smtClean="0"/>
              <a:t>Third level</a:t>
            </a:r>
          </a:p>
        </p:txBody>
      </p:sp>
      <p:pic>
        <p:nvPicPr>
          <p:cNvPr id="11"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6251673"/>
            <a:ext cx="1371600" cy="606327"/>
          </a:xfrm>
          <a:prstGeom prst="rect">
            <a:avLst/>
          </a:prstGeom>
        </p:spPr>
      </p:pic>
      <p:sp>
        <p:nvSpPr>
          <p:cNvPr id="7" name="Slide Number Placeholder 3"/>
          <p:cNvSpPr>
            <a:spLocks noGrp="1"/>
          </p:cNvSpPr>
          <p:nvPr>
            <p:ph type="sldNum" sz="quarter" idx="4"/>
          </p:nvPr>
        </p:nvSpPr>
        <p:spPr>
          <a:xfrm>
            <a:off x="84464" y="6525344"/>
            <a:ext cx="707355" cy="329982"/>
          </a:xfrm>
          <a:prstGeom prst="rect">
            <a:avLst/>
          </a:prstGeom>
        </p:spPr>
        <p:txBody>
          <a:bodyPr/>
          <a:lstStyle>
            <a:lvl1pPr>
              <a:lnSpc>
                <a:spcPct val="100000"/>
              </a:lnSpc>
              <a:defRPr sz="1050"/>
            </a:lvl1pPr>
          </a:lstStyle>
          <a:p>
            <a:fld id="{D5318631-5C24-4821-B8D4-FEB4A0C6167F}" type="slidenum">
              <a:rPr lang="en-CA" smtClean="0"/>
              <a:pPr/>
              <a:t>‹#›</a:t>
            </a:fld>
            <a:endParaRPr lang="en-CA" dirty="0"/>
          </a:p>
        </p:txBody>
      </p:sp>
      <p:sp>
        <p:nvSpPr>
          <p:cNvPr id="12" name="Rectangle 11"/>
          <p:cNvSpPr/>
          <p:nvPr userDrawn="1"/>
        </p:nvSpPr>
        <p:spPr>
          <a:xfrm>
            <a:off x="899592" y="6597352"/>
            <a:ext cx="6534590" cy="18466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600" noProof="0" dirty="0" smtClean="0">
                <a:solidFill>
                  <a:schemeClr val="tx1">
                    <a:lumMod val="75000"/>
                  </a:schemeClr>
                </a:solidFill>
                <a:effectLst/>
              </a:rPr>
              <a:t>© 2015 FPInnovations. All rights reserved. Copying and redistribution prohibited. ® FPInnovations, its marks and logos are trademarks of FPInnovations. </a:t>
            </a:r>
            <a:endParaRPr lang="fr-CA" sz="600" noProof="0" dirty="0">
              <a:solidFill>
                <a:schemeClr val="tx1">
                  <a:lumMod val="75000"/>
                </a:schemeClr>
              </a:solidFill>
            </a:endParaRPr>
          </a:p>
        </p:txBody>
      </p:sp>
    </p:spTree>
    <p:extLst>
      <p:ext uri="{BB962C8B-B14F-4D97-AF65-F5344CB8AC3E}">
        <p14:creationId xmlns:p14="http://schemas.microsoft.com/office/powerpoint/2010/main" val="1904173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Vide">
    <p:spTree>
      <p:nvGrpSpPr>
        <p:cNvPr id="1" name=""/>
        <p:cNvGrpSpPr/>
        <p:nvPr/>
      </p:nvGrpSpPr>
      <p:grpSpPr>
        <a:xfrm>
          <a:off x="0" y="0"/>
          <a:ext cx="0" cy="0"/>
          <a:chOff x="0" y="0"/>
          <a:chExt cx="0" cy="0"/>
        </a:xfrm>
      </p:grpSpPr>
      <p:sp>
        <p:nvSpPr>
          <p:cNvPr id="17" name="TextBox 16"/>
          <p:cNvSpPr txBox="1"/>
          <p:nvPr/>
        </p:nvSpPr>
        <p:spPr>
          <a:xfrm>
            <a:off x="3429000" y="2057400"/>
            <a:ext cx="184731" cy="369332"/>
          </a:xfrm>
          <a:prstGeom prst="rect">
            <a:avLst/>
          </a:prstGeom>
          <a:noFill/>
        </p:spPr>
        <p:txBody>
          <a:bodyPr wrap="none" rtlCol="0">
            <a:spAutoFit/>
          </a:bodyPr>
          <a:lstStyle/>
          <a:p>
            <a:endParaRPr lang="en-US" dirty="0"/>
          </a:p>
        </p:txBody>
      </p:sp>
      <p:pic>
        <p:nvPicPr>
          <p:cNvPr id="6"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6251673"/>
            <a:ext cx="1371600" cy="606327"/>
          </a:xfrm>
          <a:prstGeom prst="rect">
            <a:avLst/>
          </a:prstGeom>
        </p:spPr>
      </p:pic>
      <p:sp>
        <p:nvSpPr>
          <p:cNvPr id="5" name="Slide Number Placeholder 3"/>
          <p:cNvSpPr>
            <a:spLocks noGrp="1"/>
          </p:cNvSpPr>
          <p:nvPr>
            <p:ph type="sldNum" sz="quarter" idx="4"/>
          </p:nvPr>
        </p:nvSpPr>
        <p:spPr>
          <a:xfrm>
            <a:off x="84464" y="6525344"/>
            <a:ext cx="707355" cy="329982"/>
          </a:xfrm>
          <a:prstGeom prst="rect">
            <a:avLst/>
          </a:prstGeom>
        </p:spPr>
        <p:txBody>
          <a:bodyPr/>
          <a:lstStyle>
            <a:lvl1pPr>
              <a:defRPr sz="1050"/>
            </a:lvl1pPr>
          </a:lstStyle>
          <a:p>
            <a:fld id="{D5318631-5C24-4821-B8D4-FEB4A0C6167F}" type="slidenum">
              <a:rPr lang="en-CA" smtClean="0"/>
              <a:pPr/>
              <a:t>‹#›</a:t>
            </a:fld>
            <a:endParaRPr lang="en-CA" dirty="0"/>
          </a:p>
        </p:txBody>
      </p:sp>
      <p:sp>
        <p:nvSpPr>
          <p:cNvPr id="7" name="Rectangle 6"/>
          <p:cNvSpPr/>
          <p:nvPr userDrawn="1"/>
        </p:nvSpPr>
        <p:spPr>
          <a:xfrm>
            <a:off x="899592" y="6597352"/>
            <a:ext cx="6534590" cy="18466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600" noProof="0" dirty="0" smtClean="0">
                <a:solidFill>
                  <a:schemeClr val="tx1">
                    <a:lumMod val="75000"/>
                  </a:schemeClr>
                </a:solidFill>
                <a:effectLst/>
              </a:rPr>
              <a:t>© 2015 FPInnovations. All rights reserved. Copying and redistribution prohibited. ® FPInnovations, its marks and logos are trademarks of FPInnovations. </a:t>
            </a:r>
            <a:endParaRPr lang="fr-CA" sz="600" noProof="0" dirty="0">
              <a:solidFill>
                <a:schemeClr val="tx1">
                  <a:lumMod val="75000"/>
                </a:schemeClr>
              </a:solidFill>
            </a:endParaRPr>
          </a:p>
        </p:txBody>
      </p:sp>
    </p:spTree>
    <p:extLst>
      <p:ext uri="{BB962C8B-B14F-4D97-AF65-F5344CB8AC3E}">
        <p14:creationId xmlns:p14="http://schemas.microsoft.com/office/powerpoint/2010/main" val="18794515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End slide">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1219200"/>
            <a:ext cx="9159240" cy="1828800"/>
          </a:xfrm>
          <a:prstGeom prst="rect">
            <a:avLst/>
          </a:prstGeom>
        </p:spPr>
      </p:pic>
      <p:sp>
        <p:nvSpPr>
          <p:cNvPr id="2" name="Title 1"/>
          <p:cNvSpPr>
            <a:spLocks noGrp="1"/>
          </p:cNvSpPr>
          <p:nvPr>
            <p:ph type="ctrTitle" hasCustomPrompt="1"/>
          </p:nvPr>
        </p:nvSpPr>
        <p:spPr>
          <a:xfrm>
            <a:off x="3352800" y="3093719"/>
            <a:ext cx="5257800" cy="623313"/>
          </a:xfrm>
        </p:spPr>
        <p:txBody>
          <a:bodyPr>
            <a:noAutofit/>
          </a:bodyPr>
          <a:lstStyle>
            <a:lvl1pPr>
              <a:defRPr sz="3600" baseline="0">
                <a:solidFill>
                  <a:schemeClr val="tx1">
                    <a:lumMod val="75000"/>
                  </a:schemeClr>
                </a:solidFill>
              </a:defRPr>
            </a:lvl1pPr>
          </a:lstStyle>
          <a:p>
            <a:r>
              <a:rPr lang="en-US" dirty="0" smtClean="0"/>
              <a:t>Thank you</a:t>
            </a:r>
            <a:endParaRPr lang="en-US" dirty="0"/>
          </a:p>
        </p:txBody>
      </p:sp>
      <p:sp>
        <p:nvSpPr>
          <p:cNvPr id="3" name="Subtitle 2"/>
          <p:cNvSpPr>
            <a:spLocks noGrp="1"/>
          </p:cNvSpPr>
          <p:nvPr>
            <p:ph type="subTitle" idx="1" hasCustomPrompt="1"/>
          </p:nvPr>
        </p:nvSpPr>
        <p:spPr>
          <a:xfrm>
            <a:off x="3352800" y="3717032"/>
            <a:ext cx="5257800" cy="1464568"/>
          </a:xfrm>
        </p:spPr>
        <p:txBody>
          <a:bodyPr>
            <a:noAutofit/>
          </a:bodyPr>
          <a:lstStyle>
            <a:lvl1pPr marL="0" indent="0" algn="l">
              <a:buNone/>
              <a:defRPr sz="1600" b="0">
                <a:solidFill>
                  <a:schemeClr val="tx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For more information contact:</a:t>
            </a:r>
          </a:p>
          <a:p>
            <a:endParaRPr lang="en-US" dirty="0"/>
          </a:p>
        </p:txBody>
      </p:sp>
      <p:sp>
        <p:nvSpPr>
          <p:cNvPr id="26" name="Subtitle 2"/>
          <p:cNvSpPr txBox="1">
            <a:spLocks/>
          </p:cNvSpPr>
          <p:nvPr/>
        </p:nvSpPr>
        <p:spPr>
          <a:xfrm>
            <a:off x="3352800" y="5715001"/>
            <a:ext cx="5257800" cy="5333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tx2"/>
              </a:buClr>
              <a:buFont typeface="Wingdings" pitchFamily="2" charset="2"/>
              <a:buNone/>
              <a:defRPr sz="1600" b="0" kern="1200">
                <a:solidFill>
                  <a:schemeClr val="tx2"/>
                </a:solidFill>
                <a:latin typeface="+mn-lt"/>
                <a:ea typeface="+mn-ea"/>
                <a:cs typeface="+mn-cs"/>
              </a:defRPr>
            </a:lvl1pPr>
            <a:lvl2pPr marL="457200" indent="0" algn="ctr" defTabSz="914400" rtl="0" eaLnBrk="1" latinLnBrk="0" hangingPunct="1">
              <a:spcBef>
                <a:spcPct val="20000"/>
              </a:spcBef>
              <a:buClr>
                <a:schemeClr val="tx2"/>
              </a:buClr>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lumMod val="60000"/>
                  <a:lumOff val="40000"/>
                </a:schemeClr>
              </a:buClr>
              <a:buFont typeface="Wingdings" pitchFamily="2"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hlinkClick r:id="rId3"/>
              </a:rPr>
              <a:t>www.fpinnovations.ca</a:t>
            </a:r>
            <a:endParaRPr lang="en-US" dirty="0" smtClean="0"/>
          </a:p>
        </p:txBody>
      </p:sp>
      <p:pic>
        <p:nvPicPr>
          <p:cNvPr id="27" name="Picture 2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33761" y="5411293"/>
            <a:ext cx="214901" cy="214901"/>
          </a:xfrm>
          <a:prstGeom prst="rect">
            <a:avLst/>
          </a:prstGeom>
        </p:spPr>
      </p:pic>
      <p:pic>
        <p:nvPicPr>
          <p:cNvPr id="28" name="Picture 27"/>
          <p:cNvPicPr>
            <a:picLocks noChangeAspect="1"/>
          </p:cNvPicPr>
          <p:nvPr/>
        </p:nvPicPr>
        <p:blipFill rotWithShape="1">
          <a:blip r:embed="rId5" cstate="screen">
            <a:extLst>
              <a:ext uri="{28A0092B-C50C-407E-A947-70E740481C1C}">
                <a14:useLocalDpi xmlns:a14="http://schemas.microsoft.com/office/drawing/2010/main" val="0"/>
              </a:ext>
            </a:extLst>
          </a:blip>
          <a:srcRect r="10937"/>
          <a:stretch/>
        </p:blipFill>
        <p:spPr>
          <a:xfrm>
            <a:off x="3700460" y="5410476"/>
            <a:ext cx="222958" cy="220482"/>
          </a:xfrm>
          <a:prstGeom prst="rect">
            <a:avLst/>
          </a:prstGeom>
        </p:spPr>
      </p:pic>
      <p:pic>
        <p:nvPicPr>
          <p:cNvPr id="29" name="Picture 2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962400" y="5410200"/>
            <a:ext cx="215994" cy="215994"/>
          </a:xfrm>
          <a:prstGeom prst="rect">
            <a:avLst/>
          </a:prstGeom>
        </p:spPr>
      </p:pic>
      <p:sp>
        <p:nvSpPr>
          <p:cNvPr id="30" name="TextBox 29"/>
          <p:cNvSpPr txBox="1"/>
          <p:nvPr/>
        </p:nvSpPr>
        <p:spPr>
          <a:xfrm>
            <a:off x="3352800" y="5181600"/>
            <a:ext cx="990600" cy="230832"/>
          </a:xfrm>
          <a:prstGeom prst="rect">
            <a:avLst/>
          </a:prstGeom>
          <a:noFill/>
        </p:spPr>
        <p:txBody>
          <a:bodyPr wrap="square" rtlCol="0">
            <a:spAutoFit/>
          </a:bodyPr>
          <a:lstStyle/>
          <a:p>
            <a:pPr lvl="0" algn="l"/>
            <a:r>
              <a:rPr lang="en-US" sz="900" dirty="0" smtClean="0">
                <a:solidFill>
                  <a:schemeClr val="tx1">
                    <a:lumMod val="75000"/>
                  </a:schemeClr>
                </a:solidFill>
                <a:latin typeface="+mn-lt"/>
                <a:ea typeface="Verdana" pitchFamily="-107" charset="0"/>
                <a:cs typeface="Verdana" pitchFamily="-107" charset="0"/>
              </a:rPr>
              <a:t>Follow us</a:t>
            </a:r>
            <a:r>
              <a:rPr lang="en-US" sz="900" baseline="0" dirty="0" smtClean="0">
                <a:solidFill>
                  <a:schemeClr val="tx1">
                    <a:lumMod val="75000"/>
                  </a:schemeClr>
                </a:solidFill>
                <a:latin typeface="+mn-lt"/>
                <a:ea typeface="Verdana" pitchFamily="-107" charset="0"/>
                <a:cs typeface="Verdana" pitchFamily="-107" charset="0"/>
              </a:rPr>
              <a:t> </a:t>
            </a:r>
            <a:r>
              <a:rPr lang="en-US" sz="900" dirty="0" smtClean="0">
                <a:solidFill>
                  <a:schemeClr val="tx1">
                    <a:lumMod val="75000"/>
                  </a:schemeClr>
                </a:solidFill>
                <a:latin typeface="+mn-lt"/>
                <a:ea typeface="Verdana" pitchFamily="-107" charset="0"/>
                <a:cs typeface="Verdana" pitchFamily="-107" charset="0"/>
              </a:rPr>
              <a:t>on</a:t>
            </a:r>
            <a:endParaRPr lang="en-US" sz="900" dirty="0">
              <a:solidFill>
                <a:schemeClr val="tx1">
                  <a:lumMod val="75000"/>
                </a:schemeClr>
              </a:solidFill>
            </a:endParaRPr>
          </a:p>
        </p:txBody>
      </p:sp>
      <p:sp>
        <p:nvSpPr>
          <p:cNvPr id="6" name="Rectangle 5"/>
          <p:cNvSpPr/>
          <p:nvPr/>
        </p:nvSpPr>
        <p:spPr>
          <a:xfrm>
            <a:off x="0" y="3048000"/>
            <a:ext cx="9144000" cy="4571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092280" y="228600"/>
            <a:ext cx="1708408" cy="801991"/>
          </a:xfrm>
          <a:prstGeom prst="rect">
            <a:avLst/>
          </a:prstGeom>
        </p:spPr>
      </p:pic>
      <p:sp>
        <p:nvSpPr>
          <p:cNvPr id="5" name="Rectangle 4"/>
          <p:cNvSpPr/>
          <p:nvPr/>
        </p:nvSpPr>
        <p:spPr>
          <a:xfrm>
            <a:off x="3352800" y="6477000"/>
            <a:ext cx="5565460" cy="184666"/>
          </a:xfrm>
          <a:prstGeom prst="rect">
            <a:avLst/>
          </a:prstGeom>
        </p:spPr>
        <p:txBody>
          <a:bodyPr wrap="square">
            <a:spAutoFit/>
          </a:bodyPr>
          <a:lstStyle/>
          <a:p>
            <a:r>
              <a:rPr lang="en-US" sz="600" dirty="0" smtClean="0">
                <a:solidFill>
                  <a:schemeClr val="tx1">
                    <a:lumMod val="75000"/>
                  </a:schemeClr>
                </a:solidFill>
                <a:effectLst/>
              </a:rPr>
              <a:t>© 2015 FPInnovations. All rights reserved. Copying and redistribution prohibited. ® FPInnovations, its marks and logos are trademarks of FPInnovations.</a:t>
            </a:r>
            <a:endParaRPr lang="en-US" sz="600" dirty="0">
              <a:solidFill>
                <a:schemeClr val="tx1">
                  <a:lumMod val="75000"/>
                </a:schemeClr>
              </a:solidFill>
            </a:endParaRPr>
          </a:p>
        </p:txBody>
      </p:sp>
      <p:pic>
        <p:nvPicPr>
          <p:cNvPr id="16" name="Picture 6"/>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1196752"/>
            <a:ext cx="9143999" cy="1828800"/>
          </a:xfrm>
          <a:prstGeom prst="rect">
            <a:avLst/>
          </a:prstGeom>
        </p:spPr>
      </p:pic>
      <p:pic>
        <p:nvPicPr>
          <p:cNvPr id="13" name="Picture 7"/>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31034" y="980728"/>
            <a:ext cx="4412974" cy="2318849"/>
          </a:xfrm>
          <a:prstGeom prst="rect">
            <a:avLst/>
          </a:prstGeom>
          <a:noFill/>
          <a:ln>
            <a:noFill/>
          </a:ln>
        </p:spPr>
      </p:pic>
    </p:spTree>
    <p:extLst>
      <p:ext uri="{BB962C8B-B14F-4D97-AF65-F5344CB8AC3E}">
        <p14:creationId xmlns:p14="http://schemas.microsoft.com/office/powerpoint/2010/main" val="9067976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7"/>
          <p:cNvSpPr>
            <a:spLocks noGrp="1" noChangeArrowheads="1"/>
          </p:cNvSpPr>
          <p:nvPr>
            <p:ph type="sldNum" sz="quarter" idx="10"/>
          </p:nvPr>
        </p:nvSpPr>
        <p:spPr>
          <a:ln/>
        </p:spPr>
        <p:txBody>
          <a:bodyPr/>
          <a:lstStyle>
            <a:lvl1pPr>
              <a:defRPr/>
            </a:lvl1pPr>
          </a:lstStyle>
          <a:p>
            <a:pPr>
              <a:defRPr/>
            </a:pPr>
            <a:fld id="{365BCFF8-9458-455C-B977-80C7DC586C4A}" type="slidenum">
              <a:rPr lang="en-CA" altLang="en-US"/>
              <a:pPr>
                <a:defRPr/>
              </a:pPr>
              <a:t>‹#›</a:t>
            </a:fld>
            <a:endParaRPr lang="en-CA" altLang="en-US" dirty="0"/>
          </a:p>
        </p:txBody>
      </p:sp>
    </p:spTree>
    <p:extLst>
      <p:ext uri="{BB962C8B-B14F-4D97-AF65-F5344CB8AC3E}">
        <p14:creationId xmlns:p14="http://schemas.microsoft.com/office/powerpoint/2010/main" val="2178843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EEE2DC50-2BD6-4AA3-BC49-A61565D95479}" type="datetimeFigureOut">
              <a:rPr lang="en-CA" smtClean="0">
                <a:solidFill>
                  <a:prstClr val="black">
                    <a:tint val="75000"/>
                  </a:prstClr>
                </a:solidFill>
              </a:rPr>
              <a:pPr/>
              <a:t>15/05/2018</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9046B51-D300-4F33-ABAE-F55CCDB128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20761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7632" y="76200"/>
            <a:ext cx="8663880" cy="1408584"/>
          </a:xfrm>
          <a:prstGeom prst="rect">
            <a:avLst/>
          </a:prstGeom>
        </p:spPr>
        <p:txBody>
          <a:bodyPr vert="horz" lIns="91440" tIns="45720" rIns="91440" bIns="45720" rtlCol="0" anchor="ctr">
            <a:noAutofit/>
          </a:bodyPr>
          <a:lstStyle/>
          <a:p>
            <a:r>
              <a:rPr lang="fr-FR" noProof="0" smtClean="0"/>
              <a:t>Modifiez le style du titre</a:t>
            </a:r>
            <a:endParaRPr lang="en-CA" noProof="0" dirty="0"/>
          </a:p>
        </p:txBody>
      </p:sp>
      <p:sp>
        <p:nvSpPr>
          <p:cNvPr id="3" name="Text Placeholder 2"/>
          <p:cNvSpPr>
            <a:spLocks noGrp="1"/>
          </p:cNvSpPr>
          <p:nvPr>
            <p:ph type="body" idx="1"/>
          </p:nvPr>
        </p:nvSpPr>
        <p:spPr>
          <a:xfrm>
            <a:off x="251520" y="1600200"/>
            <a:ext cx="8663880" cy="4525963"/>
          </a:xfrm>
          <a:prstGeom prst="rect">
            <a:avLst/>
          </a:prstGeom>
        </p:spPr>
        <p:txBody>
          <a:bodyPr vert="horz" lIns="91440" tIns="45720" rIns="91440" bIns="45720" rtlCol="0">
            <a:noAutofit/>
          </a:bodyPr>
          <a:lstStyle/>
          <a:p>
            <a:pPr lvl="0"/>
            <a:r>
              <a:rPr lang="en-CA" noProof="0" dirty="0" smtClean="0"/>
              <a:t>Click to edit Master text styles sub headings</a:t>
            </a:r>
          </a:p>
          <a:p>
            <a:pPr lvl="1"/>
            <a:r>
              <a:rPr lang="en-CA" noProof="0" dirty="0" smtClean="0"/>
              <a:t>Second level body text</a:t>
            </a:r>
          </a:p>
          <a:p>
            <a:pPr lvl="2"/>
            <a:r>
              <a:rPr lang="en-CA" noProof="0" dirty="0" smtClean="0"/>
              <a:t>3rd level bullets</a:t>
            </a:r>
          </a:p>
          <a:p>
            <a:pPr lvl="3"/>
            <a:endParaRPr lang="en-CA" noProof="0" dirty="0" smtClean="0"/>
          </a:p>
        </p:txBody>
      </p:sp>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43800" y="6251673"/>
            <a:ext cx="1371600" cy="606327"/>
          </a:xfrm>
          <a:prstGeom prst="rect">
            <a:avLst/>
          </a:prstGeom>
        </p:spPr>
      </p:pic>
      <p:sp>
        <p:nvSpPr>
          <p:cNvPr id="11" name="Slide Number Placeholder 3"/>
          <p:cNvSpPr>
            <a:spLocks noGrp="1"/>
          </p:cNvSpPr>
          <p:nvPr>
            <p:ph type="sldNum" sz="quarter" idx="4"/>
          </p:nvPr>
        </p:nvSpPr>
        <p:spPr>
          <a:xfrm>
            <a:off x="84464" y="6525344"/>
            <a:ext cx="707355" cy="329982"/>
          </a:xfrm>
          <a:prstGeom prst="rect">
            <a:avLst/>
          </a:prstGeom>
        </p:spPr>
        <p:txBody>
          <a:bodyPr/>
          <a:lstStyle>
            <a:lvl1pPr>
              <a:defRPr sz="1050">
                <a:solidFill>
                  <a:schemeClr val="tx1">
                    <a:lumMod val="75000"/>
                  </a:schemeClr>
                </a:solidFill>
              </a:defRPr>
            </a:lvl1pPr>
          </a:lstStyle>
          <a:p>
            <a:fld id="{D5318631-5C24-4821-B8D4-FEB4A0C6167F}" type="slidenum">
              <a:rPr lang="en-CA" smtClean="0"/>
              <a:pPr/>
              <a:t>‹#›</a:t>
            </a:fld>
            <a:endParaRPr lang="en-CA" dirty="0"/>
          </a:p>
        </p:txBody>
      </p:sp>
      <p:sp>
        <p:nvSpPr>
          <p:cNvPr id="6" name="Rectangle 5"/>
          <p:cNvSpPr/>
          <p:nvPr/>
        </p:nvSpPr>
        <p:spPr>
          <a:xfrm>
            <a:off x="899592" y="6597352"/>
            <a:ext cx="6534590" cy="18466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600" noProof="0" dirty="0" smtClean="0">
                <a:solidFill>
                  <a:schemeClr val="tx1">
                    <a:lumMod val="75000"/>
                  </a:schemeClr>
                </a:solidFill>
                <a:effectLst/>
              </a:rPr>
              <a:t>© 2015 FPInnovations. All rights reserved. Copying and redistribution prohibited. ® FPInnovations, its marks and logos are trademarks of FPInnovations. </a:t>
            </a:r>
            <a:endParaRPr lang="fr-CA" sz="600" noProof="0" dirty="0">
              <a:solidFill>
                <a:schemeClr val="tx1">
                  <a:lumMod val="75000"/>
                </a:schemeClr>
              </a:solidFill>
            </a:endParaRPr>
          </a:p>
        </p:txBody>
      </p:sp>
    </p:spTree>
    <p:extLst>
      <p:ext uri="{BB962C8B-B14F-4D97-AF65-F5344CB8AC3E}">
        <p14:creationId xmlns:p14="http://schemas.microsoft.com/office/powerpoint/2010/main" val="178442128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9" r:id="rId3"/>
    <p:sldLayoutId id="2147483697" r:id="rId4"/>
    <p:sldLayoutId id="2147483693" r:id="rId5"/>
    <p:sldLayoutId id="2147483698" r:id="rId6"/>
    <p:sldLayoutId id="2147483688" r:id="rId7"/>
    <p:sldLayoutId id="2147483701" r:id="rId8"/>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a:solidFill>
            <a:schemeClr val="tx2"/>
          </a:solidFill>
          <a:latin typeface="+mj-lt"/>
          <a:ea typeface="+mj-ea"/>
          <a:cs typeface="+mj-cs"/>
        </a:defRPr>
      </a:lvl1pPr>
    </p:titleStyle>
    <p:bodyStyle>
      <a:lvl1pPr marL="358775" indent="-358775" algn="l" defTabSz="914400" rtl="0" eaLnBrk="1" latinLnBrk="0" hangingPunct="1">
        <a:spcBef>
          <a:spcPct val="20000"/>
        </a:spcBef>
        <a:buClr>
          <a:schemeClr val="tx2"/>
        </a:buClr>
        <a:buFont typeface="Wingdings" pitchFamily="2" charset="2"/>
        <a:buChar char="§"/>
        <a:defRPr sz="3200" kern="1200">
          <a:solidFill>
            <a:schemeClr val="tx1">
              <a:lumMod val="75000"/>
            </a:schemeClr>
          </a:solidFill>
          <a:latin typeface="+mn-lt"/>
          <a:ea typeface="+mn-ea"/>
          <a:cs typeface="+mn-cs"/>
        </a:defRPr>
      </a:lvl1pPr>
      <a:lvl2pPr marL="717550" indent="-358775" algn="l" defTabSz="914400" rtl="0" eaLnBrk="1" latinLnBrk="0" hangingPunct="1">
        <a:spcBef>
          <a:spcPct val="20000"/>
        </a:spcBef>
        <a:buClr>
          <a:schemeClr val="tx2"/>
        </a:buClr>
        <a:buFont typeface="Arial" pitchFamily="34" charset="0"/>
        <a:buChar char="▫"/>
        <a:defRPr sz="2800" kern="1200">
          <a:solidFill>
            <a:schemeClr val="tx1">
              <a:lumMod val="75000"/>
            </a:schemeClr>
          </a:solidFill>
          <a:latin typeface="+mn-lt"/>
          <a:ea typeface="+mn-ea"/>
          <a:cs typeface="+mn-cs"/>
        </a:defRPr>
      </a:lvl2pPr>
      <a:lvl3pPr marL="1074738" indent="-314325" algn="l" defTabSz="914400" rtl="0" eaLnBrk="1" latinLnBrk="0" hangingPunct="1">
        <a:spcBef>
          <a:spcPct val="20000"/>
        </a:spcBef>
        <a:buClr>
          <a:schemeClr val="tx2"/>
        </a:buClr>
        <a:buFont typeface="Arial" pitchFamily="34" charset="0"/>
        <a:buChar char="-"/>
        <a:defRPr sz="2400" kern="1200">
          <a:solidFill>
            <a:schemeClr val="tx1">
              <a:lumMod val="75000"/>
            </a:schemeClr>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8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8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2DC50-2BD6-4AA3-BC49-A61565D95479}" type="datetimeFigureOut">
              <a:rPr lang="en-CA" smtClean="0">
                <a:solidFill>
                  <a:prstClr val="black">
                    <a:tint val="75000"/>
                  </a:prstClr>
                </a:solidFill>
              </a:rPr>
              <a:pPr/>
              <a:t>15/05/2018</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46B51-D300-4F33-ABAE-F55CCDB1281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0697972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7632" y="76200"/>
            <a:ext cx="8663880" cy="1408584"/>
          </a:xfrm>
          <a:prstGeom prst="rect">
            <a:avLst/>
          </a:prstGeom>
        </p:spPr>
        <p:txBody>
          <a:bodyPr vert="horz" lIns="91440" tIns="45720" rIns="91440" bIns="45720" rtlCol="0" anchor="ctr">
            <a:noAutofit/>
          </a:bodyPr>
          <a:lstStyle/>
          <a:p>
            <a:r>
              <a:rPr lang="fr-FR" noProof="0"/>
              <a:t>Modifiez le style du titre</a:t>
            </a:r>
            <a:endParaRPr lang="en-CA" noProof="0" dirty="0"/>
          </a:p>
        </p:txBody>
      </p:sp>
      <p:sp>
        <p:nvSpPr>
          <p:cNvPr id="3" name="Text Placeholder 2"/>
          <p:cNvSpPr>
            <a:spLocks noGrp="1"/>
          </p:cNvSpPr>
          <p:nvPr>
            <p:ph type="body" idx="1"/>
          </p:nvPr>
        </p:nvSpPr>
        <p:spPr>
          <a:xfrm>
            <a:off x="251520" y="1600200"/>
            <a:ext cx="8663880" cy="4525963"/>
          </a:xfrm>
          <a:prstGeom prst="rect">
            <a:avLst/>
          </a:prstGeom>
        </p:spPr>
        <p:txBody>
          <a:bodyPr vert="horz" lIns="91440" tIns="45720" rIns="91440" bIns="45720" rtlCol="0">
            <a:noAutofit/>
          </a:bodyPr>
          <a:lstStyle/>
          <a:p>
            <a:pPr lvl="0"/>
            <a:r>
              <a:rPr lang="en-CA" noProof="0" dirty="0"/>
              <a:t>Click to edit Master text styles sub headings</a:t>
            </a:r>
          </a:p>
          <a:p>
            <a:pPr lvl="1"/>
            <a:r>
              <a:rPr lang="en-CA" noProof="0" dirty="0"/>
              <a:t>Second level body text</a:t>
            </a:r>
          </a:p>
          <a:p>
            <a:pPr lvl="2"/>
            <a:r>
              <a:rPr lang="en-CA" noProof="0" dirty="0"/>
              <a:t>3rd level bullets</a:t>
            </a:r>
          </a:p>
          <a:p>
            <a:pPr lvl="3"/>
            <a:endParaRPr lang="en-CA" noProof="0" dirty="0"/>
          </a:p>
        </p:txBody>
      </p:sp>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43800" y="6251673"/>
            <a:ext cx="1371600" cy="606327"/>
          </a:xfrm>
          <a:prstGeom prst="rect">
            <a:avLst/>
          </a:prstGeom>
        </p:spPr>
      </p:pic>
      <p:sp>
        <p:nvSpPr>
          <p:cNvPr id="11" name="Slide Number Placeholder 3"/>
          <p:cNvSpPr>
            <a:spLocks noGrp="1"/>
          </p:cNvSpPr>
          <p:nvPr>
            <p:ph type="sldNum" sz="quarter" idx="4"/>
          </p:nvPr>
        </p:nvSpPr>
        <p:spPr>
          <a:xfrm>
            <a:off x="84464" y="6525344"/>
            <a:ext cx="707355" cy="329982"/>
          </a:xfrm>
          <a:prstGeom prst="rect">
            <a:avLst/>
          </a:prstGeom>
        </p:spPr>
        <p:txBody>
          <a:bodyPr/>
          <a:lstStyle>
            <a:lvl1pPr>
              <a:defRPr sz="1050">
                <a:solidFill>
                  <a:schemeClr val="tx1">
                    <a:lumMod val="75000"/>
                  </a:schemeClr>
                </a:solidFill>
              </a:defRPr>
            </a:lvl1pPr>
          </a:lstStyle>
          <a:p>
            <a:fld id="{D5318631-5C24-4821-B8D4-FEB4A0C6167F}" type="slidenum">
              <a:rPr lang="en-CA" smtClean="0">
                <a:solidFill>
                  <a:srgbClr val="2C2C2C">
                    <a:lumMod val="75000"/>
                  </a:srgbClr>
                </a:solidFill>
              </a:rPr>
              <a:pPr/>
              <a:t>‹#›</a:t>
            </a:fld>
            <a:endParaRPr lang="en-CA" dirty="0">
              <a:solidFill>
                <a:srgbClr val="2C2C2C">
                  <a:lumMod val="75000"/>
                </a:srgbClr>
              </a:solidFill>
            </a:endParaRPr>
          </a:p>
        </p:txBody>
      </p:sp>
      <p:sp>
        <p:nvSpPr>
          <p:cNvPr id="6" name="Rectangle 5"/>
          <p:cNvSpPr/>
          <p:nvPr/>
        </p:nvSpPr>
        <p:spPr>
          <a:xfrm>
            <a:off x="899592" y="6597352"/>
            <a:ext cx="6534590" cy="18466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600" dirty="0">
                <a:solidFill>
                  <a:srgbClr val="2C2C2C">
                    <a:lumMod val="75000"/>
                  </a:srgbClr>
                </a:solidFill>
              </a:rPr>
              <a:t>© 2015 FPInnovations. All rights reserved. Copying and redistribution prohibited. ® FPInnovations, its marks and logos are trademarks of FPInnovations. </a:t>
            </a:r>
            <a:endParaRPr lang="fr-CA" sz="600" dirty="0">
              <a:solidFill>
                <a:srgbClr val="2C2C2C">
                  <a:lumMod val="75000"/>
                </a:srgbClr>
              </a:solidFill>
            </a:endParaRPr>
          </a:p>
        </p:txBody>
      </p:sp>
    </p:spTree>
    <p:extLst>
      <p:ext uri="{BB962C8B-B14F-4D97-AF65-F5344CB8AC3E}">
        <p14:creationId xmlns:p14="http://schemas.microsoft.com/office/powerpoint/2010/main" val="27534293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hf hdr="0" ftr="0" dt="0"/>
  <p:txStyles>
    <p:titleStyle>
      <a:lvl1pPr algn="l" defTabSz="914400" rtl="0" eaLnBrk="1" latinLnBrk="0" hangingPunct="1">
        <a:spcBef>
          <a:spcPct val="0"/>
        </a:spcBef>
        <a:buNone/>
        <a:defRPr sz="3600" b="1" kern="1200">
          <a:solidFill>
            <a:schemeClr val="tx2"/>
          </a:solidFill>
          <a:latin typeface="+mj-lt"/>
          <a:ea typeface="+mj-ea"/>
          <a:cs typeface="+mj-cs"/>
        </a:defRPr>
      </a:lvl1pPr>
    </p:titleStyle>
    <p:bodyStyle>
      <a:lvl1pPr marL="358775" indent="-358775" algn="l" defTabSz="914400" rtl="0" eaLnBrk="1" latinLnBrk="0" hangingPunct="1">
        <a:spcBef>
          <a:spcPct val="20000"/>
        </a:spcBef>
        <a:buClr>
          <a:schemeClr val="tx2"/>
        </a:buClr>
        <a:buFont typeface="Wingdings" pitchFamily="2" charset="2"/>
        <a:buChar char="§"/>
        <a:defRPr sz="3200" kern="1200">
          <a:solidFill>
            <a:schemeClr val="tx1">
              <a:lumMod val="75000"/>
            </a:schemeClr>
          </a:solidFill>
          <a:latin typeface="+mn-lt"/>
          <a:ea typeface="+mn-ea"/>
          <a:cs typeface="+mn-cs"/>
        </a:defRPr>
      </a:lvl1pPr>
      <a:lvl2pPr marL="717550" indent="-358775" algn="l" defTabSz="914400" rtl="0" eaLnBrk="1" latinLnBrk="0" hangingPunct="1">
        <a:spcBef>
          <a:spcPct val="20000"/>
        </a:spcBef>
        <a:buClr>
          <a:schemeClr val="tx2"/>
        </a:buClr>
        <a:buFont typeface="Arial" pitchFamily="34" charset="0"/>
        <a:buChar char="▫"/>
        <a:defRPr sz="2800" kern="1200">
          <a:solidFill>
            <a:schemeClr val="tx1">
              <a:lumMod val="75000"/>
            </a:schemeClr>
          </a:solidFill>
          <a:latin typeface="+mn-lt"/>
          <a:ea typeface="+mn-ea"/>
          <a:cs typeface="+mn-cs"/>
        </a:defRPr>
      </a:lvl2pPr>
      <a:lvl3pPr marL="1074738" indent="-314325" algn="l" defTabSz="914400" rtl="0" eaLnBrk="1" latinLnBrk="0" hangingPunct="1">
        <a:spcBef>
          <a:spcPct val="20000"/>
        </a:spcBef>
        <a:buClr>
          <a:schemeClr val="tx2"/>
        </a:buClr>
        <a:buFont typeface="Arial" pitchFamily="34" charset="0"/>
        <a:buChar char="-"/>
        <a:defRPr sz="2400" kern="1200">
          <a:solidFill>
            <a:schemeClr val="tx1">
              <a:lumMod val="75000"/>
            </a:schemeClr>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8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8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1.png"/><Relationship Id="rId4" Type="http://schemas.openxmlformats.org/officeDocument/2006/relationships/hyperlink" Target="https://www.youtube.com/watch?v=o6f5vJuH6Yw"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mailto:dean.caron@fpinnovations.ca"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43.png"/><Relationship Id="rId5" Type="http://schemas.openxmlformats.org/officeDocument/2006/relationships/image" Target="../media/image30.png"/><Relationship Id="rId10" Type="http://schemas.openxmlformats.org/officeDocument/2006/relationships/image" Target="../media/image42.jpeg"/><Relationship Id="rId4" Type="http://schemas.openxmlformats.org/officeDocument/2006/relationships/image" Target="../media/image29.png"/><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94.png"/><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emf"/><Relationship Id="rId7"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emf"/><Relationship Id="rId9"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ved=0ahUKEwjYhsSV25_JAhUE7iYKHbH9B1QQjRwIBw&amp;url=http://www.woodproducts.fi/content/cross-laminated-timber-clt&amp;bvm=bv.108194040,d.dmo&amp;psig=AFQjCNHpIvzEuN-WTT8qlSNxCyuAKlTFAw&amp;ust=1448133324231590" TargetMode="External"/><Relationship Id="rId7"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eg"/></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119.png"/></Relationships>
</file>

<file path=ppt/slides/_rels/slide6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27.emf"/><Relationship Id="rId3" Type="http://schemas.openxmlformats.org/officeDocument/2006/relationships/image" Target="../media/image122.emf"/><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emf"/><Relationship Id="rId5" Type="http://schemas.openxmlformats.org/officeDocument/2006/relationships/image" Target="../media/image124.png"/><Relationship Id="rId4" Type="http://schemas.openxmlformats.org/officeDocument/2006/relationships/image" Target="../media/image123.emf"/><Relationship Id="rId9" Type="http://schemas.openxmlformats.org/officeDocument/2006/relationships/image" Target="../media/image128.png"/></Relationships>
</file>

<file path=ppt/slides/_rels/slide65.xml.rels><?xml version="1.0" encoding="UTF-8" standalone="yes"?>
<Relationships xmlns="http://schemas.openxmlformats.org/package/2006/relationships"><Relationship Id="rId8" Type="http://schemas.openxmlformats.org/officeDocument/2006/relationships/image" Target="../media/image134.emf"/><Relationship Id="rId13" Type="http://schemas.openxmlformats.org/officeDocument/2006/relationships/image" Target="../media/image139.png"/><Relationship Id="rId3" Type="http://schemas.openxmlformats.org/officeDocument/2006/relationships/image" Target="../media/image129.png"/><Relationship Id="rId7" Type="http://schemas.openxmlformats.org/officeDocument/2006/relationships/image" Target="../media/image133.emf"/><Relationship Id="rId12" Type="http://schemas.openxmlformats.org/officeDocument/2006/relationships/image" Target="../media/image138.emf"/><Relationship Id="rId2" Type="http://schemas.openxmlformats.org/officeDocument/2006/relationships/notesSlide" Target="../notesSlides/notesSlide30.xml"/><Relationship Id="rId16"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32.emf"/><Relationship Id="rId11" Type="http://schemas.openxmlformats.org/officeDocument/2006/relationships/image" Target="../media/image137.png"/><Relationship Id="rId5" Type="http://schemas.openxmlformats.org/officeDocument/2006/relationships/image" Target="../media/image131.emf"/><Relationship Id="rId15" Type="http://schemas.openxmlformats.org/officeDocument/2006/relationships/image" Target="../media/image14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image" Target="../media/image150.jpeg"/></Relationships>
</file>

<file path=ppt/slides/_rels/slide7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7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60.emf"/></Relationships>
</file>

<file path=ppt/slides/_rels/slide7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63.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81.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70.emf"/><Relationship Id="rId4" Type="http://schemas.openxmlformats.org/officeDocument/2006/relationships/image" Target="../media/image169.emf"/></Relationships>
</file>

<file path=ppt/slides/_rels/slide8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691681" y="5708650"/>
            <a:ext cx="7200800" cy="692150"/>
          </a:xfrm>
        </p:spPr>
        <p:txBody>
          <a:bodyPr/>
          <a:lstStyle/>
          <a:p>
            <a:r>
              <a:rPr lang="en-US" dirty="0" smtClean="0"/>
              <a:t>Dean Caron, RPF</a:t>
            </a:r>
          </a:p>
          <a:p>
            <a:r>
              <a:rPr lang="en-US" dirty="0" smtClean="0"/>
              <a:t>Industry Advisor </a:t>
            </a:r>
            <a:r>
              <a:rPr lang="en-US" dirty="0" err="1" smtClean="0"/>
              <a:t>FPInnovations</a:t>
            </a:r>
            <a:endParaRPr lang="en-US" dirty="0"/>
          </a:p>
        </p:txBody>
      </p:sp>
      <p:sp>
        <p:nvSpPr>
          <p:cNvPr id="4" name="Espace réservé du texte 3"/>
          <p:cNvSpPr>
            <a:spLocks noGrp="1"/>
          </p:cNvSpPr>
          <p:nvPr>
            <p:ph type="body" sz="quarter" idx="17"/>
          </p:nvPr>
        </p:nvSpPr>
        <p:spPr>
          <a:xfrm>
            <a:off x="1691681" y="4690755"/>
            <a:ext cx="7200800" cy="795645"/>
          </a:xfrm>
        </p:spPr>
        <p:txBody>
          <a:bodyPr/>
          <a:lstStyle/>
          <a:p>
            <a:r>
              <a:rPr lang="en-US" dirty="0" smtClean="0"/>
              <a:t>Forestry 101 – Trees are the Solution</a:t>
            </a:r>
          </a:p>
          <a:p>
            <a:r>
              <a:rPr lang="en-US" dirty="0" smtClean="0"/>
              <a:t>Client – NOMA and FONOM</a:t>
            </a:r>
            <a:endParaRPr lang="en-US" dirty="0"/>
          </a:p>
        </p:txBody>
      </p:sp>
      <p:sp>
        <p:nvSpPr>
          <p:cNvPr id="2" name="Titre 1"/>
          <p:cNvSpPr>
            <a:spLocks noGrp="1"/>
          </p:cNvSpPr>
          <p:nvPr>
            <p:ph type="title"/>
          </p:nvPr>
        </p:nvSpPr>
        <p:spPr/>
        <p:txBody>
          <a:bodyPr/>
          <a:lstStyle/>
          <a:p>
            <a:r>
              <a:rPr lang="en-US" dirty="0" smtClean="0"/>
              <a:t>NOMA/FONOM Process and Product Development Project</a:t>
            </a:r>
            <a:endParaRPr lang="en-US" dirty="0"/>
          </a:p>
        </p:txBody>
      </p:sp>
    </p:spTree>
    <p:extLst>
      <p:ext uri="{BB962C8B-B14F-4D97-AF65-F5344CB8AC3E}">
        <p14:creationId xmlns:p14="http://schemas.microsoft.com/office/powerpoint/2010/main" val="3699700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Section One: Forest Succession in Northern Ontario </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10</a:t>
            </a:fld>
            <a:endParaRPr lang="en-CA"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482790"/>
            <a:ext cx="32289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970" y="1905000"/>
            <a:ext cx="450723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447800" y="4419600"/>
            <a:ext cx="6178224" cy="152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43345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To Move Forward</a:t>
            </a:r>
            <a:endParaRPr lang="en-US" dirty="0"/>
          </a:p>
        </p:txBody>
      </p:sp>
      <p:sp>
        <p:nvSpPr>
          <p:cNvPr id="3" name="Content Placeholder 2"/>
          <p:cNvSpPr>
            <a:spLocks noGrp="1"/>
          </p:cNvSpPr>
          <p:nvPr>
            <p:ph idx="1"/>
          </p:nvPr>
        </p:nvSpPr>
        <p:spPr>
          <a:xfrm>
            <a:off x="179512" y="1219200"/>
            <a:ext cx="8784976" cy="4525963"/>
          </a:xfrm>
        </p:spPr>
        <p:txBody>
          <a:bodyPr/>
          <a:lstStyle/>
          <a:p>
            <a:r>
              <a:rPr lang="en-US" dirty="0" smtClean="0"/>
              <a:t>Most importantly…</a:t>
            </a:r>
          </a:p>
          <a:p>
            <a:pPr lvl="1"/>
            <a:r>
              <a:rPr lang="en-US" dirty="0" smtClean="0"/>
              <a:t>We are at our best when we work together (all of us </a:t>
            </a:r>
            <a:r>
              <a:rPr lang="en-US" u="sng" dirty="0" smtClean="0"/>
              <a:t>that want to see the industry succeed</a:t>
            </a:r>
            <a:r>
              <a:rPr lang="en-US" dirty="0" smtClean="0"/>
              <a:t>):</a:t>
            </a:r>
          </a:p>
          <a:p>
            <a:pPr lvl="2"/>
            <a:r>
              <a:rPr lang="en-US" dirty="0" smtClean="0"/>
              <a:t>Industry.</a:t>
            </a:r>
          </a:p>
          <a:p>
            <a:pPr lvl="2"/>
            <a:r>
              <a:rPr lang="en-US" dirty="0" smtClean="0"/>
              <a:t>Contractors.</a:t>
            </a:r>
          </a:p>
          <a:p>
            <a:pPr lvl="2"/>
            <a:r>
              <a:rPr lang="en-US" dirty="0" smtClean="0"/>
              <a:t>Governments (all levels/types).</a:t>
            </a:r>
          </a:p>
          <a:p>
            <a:pPr lvl="2"/>
            <a:r>
              <a:rPr lang="en-US" dirty="0" smtClean="0"/>
              <a:t>Schools.</a:t>
            </a:r>
          </a:p>
          <a:p>
            <a:pPr lvl="2"/>
            <a:r>
              <a:rPr lang="en-US" dirty="0" smtClean="0"/>
              <a:t>Associations in support of the industry.</a:t>
            </a:r>
          </a:p>
          <a:p>
            <a:pPr lvl="2"/>
            <a:r>
              <a:rPr lang="en-US" dirty="0" smtClean="0"/>
              <a:t>Stakeholders in support of the industry.</a:t>
            </a:r>
          </a:p>
          <a:p>
            <a:r>
              <a:rPr lang="en-US" u="sng" dirty="0" smtClean="0"/>
              <a:t>United we will succeed!</a:t>
            </a:r>
            <a:endParaRPr lang="en-US" u="sng"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100</a:t>
            </a:fld>
            <a:endParaRPr lang="en-CA"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971800"/>
            <a:ext cx="18288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522787"/>
            <a:ext cx="1298575" cy="23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64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Little </a:t>
            </a:r>
            <a:r>
              <a:rPr lang="en-US" dirty="0" err="1" smtClean="0"/>
              <a:t>Humour</a:t>
            </a:r>
            <a:r>
              <a:rPr lang="en-US" dirty="0" smtClean="0"/>
              <a:t>… </a:t>
            </a:r>
            <a:r>
              <a:rPr lang="en-US" dirty="0" smtClean="0">
                <a:sym typeface="Wingdings" panose="05000000000000000000" pitchFamily="2" charset="2"/>
              </a:rPr>
              <a:t></a:t>
            </a:r>
            <a:r>
              <a:rPr lang="en-US" dirty="0" smtClean="0"/>
              <a:t> </a:t>
            </a:r>
            <a:r>
              <a:rPr lang="en-US" sz="1800" dirty="0" smtClean="0">
                <a:sym typeface="Wingdings" panose="05000000000000000000" pitchFamily="2" charset="2"/>
                <a:hlinkClick r:id="rId4"/>
              </a:rPr>
              <a:t>https</a:t>
            </a:r>
            <a:r>
              <a:rPr lang="en-US" sz="1800" dirty="0">
                <a:sym typeface="Wingdings" panose="05000000000000000000" pitchFamily="2" charset="2"/>
                <a:hlinkClick r:id="rId4"/>
              </a:rPr>
              <a:t>://</a:t>
            </a:r>
            <a:r>
              <a:rPr lang="en-US" sz="1800" dirty="0" smtClean="0">
                <a:sym typeface="Wingdings" panose="05000000000000000000" pitchFamily="2" charset="2"/>
                <a:hlinkClick r:id="rId4"/>
              </a:rPr>
              <a:t>www.youtube.com/watch?v=o6f5vJuH6Yw</a:t>
            </a:r>
            <a:r>
              <a:rPr lang="en-US" sz="1800" dirty="0" smtClean="0">
                <a:sym typeface="Wingdings" panose="05000000000000000000" pitchFamily="2" charset="2"/>
              </a:rPr>
              <a:t>   </a:t>
            </a:r>
            <a:r>
              <a:rPr lang="en-US" sz="1800" dirty="0">
                <a:sym typeface="Wingdings" panose="05000000000000000000" pitchFamily="2" charset="2"/>
              </a:rPr>
              <a:t/>
            </a:r>
            <a:br>
              <a:rPr lang="en-US" sz="1800" dirty="0">
                <a:sym typeface="Wingdings" panose="05000000000000000000" pitchFamily="2" charset="2"/>
              </a:rPr>
            </a:br>
            <a:endParaRPr lang="en-US" sz="1800"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101</a:t>
            </a:fld>
            <a:endParaRPr lang="en-CA" dirty="0"/>
          </a:p>
        </p:txBody>
      </p:sp>
      <p:pic>
        <p:nvPicPr>
          <p:cNvPr id="6" name="french toilet paper commercial with tablet &amp; emm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524000"/>
            <a:ext cx="8045450" cy="4525963"/>
          </a:xfrm>
        </p:spPr>
      </p:pic>
    </p:spTree>
    <p:extLst>
      <p:ext uri="{BB962C8B-B14F-4D97-AF65-F5344CB8AC3E}">
        <p14:creationId xmlns:p14="http://schemas.microsoft.com/office/powerpoint/2010/main" val="2242855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Thanks!</a:t>
            </a:r>
            <a:endParaRPr lang="en-US" dirty="0"/>
          </a:p>
        </p:txBody>
      </p:sp>
      <p:sp>
        <p:nvSpPr>
          <p:cNvPr id="3" name="Content Placeholder 2"/>
          <p:cNvSpPr>
            <a:spLocks noGrp="1"/>
          </p:cNvSpPr>
          <p:nvPr>
            <p:ph idx="1"/>
          </p:nvPr>
        </p:nvSpPr>
        <p:spPr>
          <a:xfrm>
            <a:off x="179512" y="1066800"/>
            <a:ext cx="8784976" cy="4525963"/>
          </a:xfrm>
        </p:spPr>
        <p:txBody>
          <a:bodyPr/>
          <a:lstStyle/>
          <a:p>
            <a:r>
              <a:rPr lang="en-US" dirty="0" smtClean="0"/>
              <a:t>Thanks for taking time to listen!</a:t>
            </a:r>
          </a:p>
          <a:p>
            <a:r>
              <a:rPr lang="en-US" dirty="0"/>
              <a:t>H</a:t>
            </a:r>
            <a:r>
              <a:rPr lang="en-US" dirty="0" smtClean="0"/>
              <a:t>ope you enjoyed this presentation.</a:t>
            </a:r>
          </a:p>
          <a:p>
            <a:r>
              <a:rPr lang="en-US" dirty="0" smtClean="0"/>
              <a:t>This presentation would not have been possible without the support of many people – please take time to review the following list of people who contributed to the development of this project. </a:t>
            </a:r>
          </a:p>
          <a:p>
            <a:r>
              <a:rPr lang="en-US" dirty="0" smtClean="0"/>
              <a:t>Big thank you to those that contributed to the development of this presentation!</a:t>
            </a:r>
          </a:p>
          <a:p>
            <a:pPr lvl="1"/>
            <a:r>
              <a:rPr lang="en-US" sz="3200" dirty="0" smtClean="0"/>
              <a:t>You are appreciated!</a:t>
            </a:r>
          </a:p>
        </p:txBody>
      </p:sp>
      <p:sp>
        <p:nvSpPr>
          <p:cNvPr id="4" name="Slide Number Placeholder 3"/>
          <p:cNvSpPr>
            <a:spLocks noGrp="1"/>
          </p:cNvSpPr>
          <p:nvPr>
            <p:ph type="sldNum" sz="quarter" idx="4"/>
          </p:nvPr>
        </p:nvSpPr>
        <p:spPr/>
        <p:txBody>
          <a:bodyPr/>
          <a:lstStyle/>
          <a:p>
            <a:fld id="{D5318631-5C24-4821-B8D4-FEB4A0C6167F}" type="slidenum">
              <a:rPr lang="en-CA" smtClean="0"/>
              <a:pPr/>
              <a:t>102</a:t>
            </a:fld>
            <a:endParaRPr lang="en-CA" dirty="0"/>
          </a:p>
        </p:txBody>
      </p:sp>
    </p:spTree>
    <p:extLst>
      <p:ext uri="{BB962C8B-B14F-4D97-AF65-F5344CB8AC3E}">
        <p14:creationId xmlns:p14="http://schemas.microsoft.com/office/powerpoint/2010/main" val="233402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24" y="0"/>
            <a:ext cx="8784976" cy="762000"/>
          </a:xfrm>
        </p:spPr>
        <p:txBody>
          <a:bodyPr/>
          <a:lstStyle/>
          <a:p>
            <a:pPr algn="ctr"/>
            <a:r>
              <a:rPr lang="en-US" dirty="0" smtClean="0"/>
              <a:t>Special Thanks</a:t>
            </a:r>
            <a:endParaRPr lang="en-US" dirty="0"/>
          </a:p>
        </p:txBody>
      </p:sp>
      <p:sp>
        <p:nvSpPr>
          <p:cNvPr id="3" name="Content Placeholder 2"/>
          <p:cNvSpPr>
            <a:spLocks noGrp="1"/>
          </p:cNvSpPr>
          <p:nvPr>
            <p:ph idx="1"/>
          </p:nvPr>
        </p:nvSpPr>
        <p:spPr>
          <a:xfrm>
            <a:off x="152400" y="685800"/>
            <a:ext cx="4343400" cy="5867400"/>
          </a:xfrm>
        </p:spPr>
        <p:txBody>
          <a:bodyPr/>
          <a:lstStyle/>
          <a:p>
            <a:r>
              <a:rPr lang="en-US" sz="1600" u="sng" dirty="0" smtClean="0"/>
              <a:t>Marianne Berube WOODWORKS!</a:t>
            </a:r>
          </a:p>
          <a:p>
            <a:r>
              <a:rPr lang="en-US" sz="1600" dirty="0" smtClean="0"/>
              <a:t>Wayne Bell (retired forester)</a:t>
            </a:r>
          </a:p>
          <a:p>
            <a:r>
              <a:rPr lang="en-US" sz="1600" dirty="0" smtClean="0"/>
              <a:t>Carole </a:t>
            </a:r>
            <a:r>
              <a:rPr lang="en-US" sz="1600" dirty="0"/>
              <a:t>Blaquiere </a:t>
            </a:r>
            <a:endParaRPr lang="en-US" sz="1600" dirty="0" smtClean="0"/>
          </a:p>
          <a:p>
            <a:r>
              <a:rPr lang="en-US" sz="1600" u="sng" dirty="0" smtClean="0"/>
              <a:t>Denis </a:t>
            </a:r>
            <a:r>
              <a:rPr lang="en-US" sz="1600" u="sng" dirty="0"/>
              <a:t>Caron</a:t>
            </a:r>
          </a:p>
          <a:p>
            <a:r>
              <a:rPr lang="en-US" sz="1600" u="sng" dirty="0" smtClean="0"/>
              <a:t>Karri, Derian and Jayme Caron</a:t>
            </a:r>
          </a:p>
          <a:p>
            <a:r>
              <a:rPr lang="en-US" sz="1600" dirty="0" smtClean="0"/>
              <a:t>Percy </a:t>
            </a:r>
            <a:r>
              <a:rPr lang="en-US" sz="1600" dirty="0"/>
              <a:t>Champagne </a:t>
            </a:r>
            <a:r>
              <a:rPr lang="en-US" sz="1600" dirty="0" smtClean="0"/>
              <a:t>FPInnovations</a:t>
            </a:r>
          </a:p>
          <a:p>
            <a:r>
              <a:rPr lang="en-US" sz="1600" u="sng" dirty="0" smtClean="0"/>
              <a:t>Catherine </a:t>
            </a:r>
            <a:r>
              <a:rPr lang="en-US" sz="1600" u="sng" dirty="0"/>
              <a:t>Dashnay OMNRF</a:t>
            </a:r>
          </a:p>
          <a:p>
            <a:r>
              <a:rPr lang="en-US" sz="1600" u="sng" dirty="0"/>
              <a:t>Andrew de Vries SFI Inc</a:t>
            </a:r>
            <a:r>
              <a:rPr lang="en-US" sz="1600" u="sng" dirty="0" smtClean="0"/>
              <a:t>.</a:t>
            </a:r>
          </a:p>
          <a:p>
            <a:r>
              <a:rPr lang="en-US" sz="1600" u="sng" dirty="0" smtClean="0"/>
              <a:t>City </a:t>
            </a:r>
            <a:r>
              <a:rPr lang="en-US" sz="1600" u="sng" dirty="0"/>
              <a:t>of </a:t>
            </a:r>
            <a:r>
              <a:rPr lang="en-US" sz="1600" u="sng" dirty="0" smtClean="0"/>
              <a:t>Kenora – Mayor Dave Canfield</a:t>
            </a:r>
          </a:p>
          <a:p>
            <a:r>
              <a:rPr lang="en-US" sz="1600" dirty="0" smtClean="0"/>
              <a:t>KDMA</a:t>
            </a:r>
            <a:endParaRPr lang="en-US" sz="1600" dirty="0"/>
          </a:p>
          <a:p>
            <a:r>
              <a:rPr lang="en-US" sz="1600" dirty="0"/>
              <a:t>City of Temiskagaming Shores</a:t>
            </a:r>
          </a:p>
          <a:p>
            <a:r>
              <a:rPr lang="en-US" sz="1600" dirty="0" smtClean="0"/>
              <a:t>Kerri Favreau (St. Louis School)</a:t>
            </a:r>
          </a:p>
          <a:p>
            <a:r>
              <a:rPr lang="en-US" sz="1600" u="sng" dirty="0" smtClean="0"/>
              <a:t>FONOM</a:t>
            </a:r>
          </a:p>
          <a:p>
            <a:r>
              <a:rPr lang="en-US" sz="1600" dirty="0" smtClean="0"/>
              <a:t>JF Gingras FPInnovations</a:t>
            </a:r>
          </a:p>
          <a:p>
            <a:r>
              <a:rPr lang="en-US" sz="1600" u="sng" dirty="0" smtClean="0"/>
              <a:t>Peter Hamilton FPInnovations</a:t>
            </a:r>
          </a:p>
          <a:p>
            <a:r>
              <a:rPr lang="en-US" sz="1600" u="sng" dirty="0" smtClean="0"/>
              <a:t>Leo </a:t>
            </a:r>
            <a:r>
              <a:rPr lang="en-US" sz="1600" u="sng" dirty="0"/>
              <a:t>Heyens </a:t>
            </a:r>
            <a:r>
              <a:rPr lang="en-US" sz="1600" u="sng" dirty="0" smtClean="0"/>
              <a:t>OMNRF</a:t>
            </a:r>
            <a:endParaRPr lang="en-US" sz="1600" u="sng" dirty="0"/>
          </a:p>
          <a:p>
            <a:r>
              <a:rPr lang="en-US" sz="1600" dirty="0" smtClean="0"/>
              <a:t>Erik Holmstrom Weyerhaeuser</a:t>
            </a:r>
          </a:p>
          <a:p>
            <a:r>
              <a:rPr lang="en-US" sz="1600" u="sng" dirty="0" smtClean="0"/>
              <a:t>Glen Hooper OMNRF</a:t>
            </a:r>
          </a:p>
          <a:p>
            <a:pPr lvl="0">
              <a:buClr>
                <a:srgbClr val="ED6E00"/>
              </a:buClr>
            </a:pPr>
            <a:r>
              <a:rPr lang="en-US" sz="1600" u="sng" dirty="0"/>
              <a:t>Maddie Kennedy Weyerhaeuser</a:t>
            </a:r>
          </a:p>
          <a:p>
            <a:pPr lvl="0">
              <a:buClr>
                <a:srgbClr val="ED6E00"/>
              </a:buClr>
            </a:pPr>
            <a:r>
              <a:rPr lang="en-US" sz="1600" dirty="0"/>
              <a:t>Werner Kurz Natural Resources Canada</a:t>
            </a:r>
          </a:p>
          <a:p>
            <a:endParaRPr lang="en-US" sz="1600" u="sng" dirty="0"/>
          </a:p>
          <a:p>
            <a:endParaRPr lang="en-US" sz="2000" dirty="0"/>
          </a:p>
          <a:p>
            <a:endParaRPr lang="en-US" sz="2000"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103</a:t>
            </a:fld>
            <a:endParaRPr lang="en-CA" dirty="0"/>
          </a:p>
        </p:txBody>
      </p:sp>
      <p:sp>
        <p:nvSpPr>
          <p:cNvPr id="5" name="Rectangle 4"/>
          <p:cNvSpPr/>
          <p:nvPr/>
        </p:nvSpPr>
        <p:spPr>
          <a:xfrm>
            <a:off x="4648200" y="609600"/>
            <a:ext cx="4572000" cy="6149376"/>
          </a:xfrm>
          <a:prstGeom prst="rect">
            <a:avLst/>
          </a:prstGeom>
        </p:spPr>
        <p:txBody>
          <a:bodyPr>
            <a:spAutoFit/>
          </a:bodyPr>
          <a:lstStyle/>
          <a:p>
            <a:pPr marL="358775" lvl="0" indent="-358775">
              <a:spcBef>
                <a:spcPct val="20000"/>
              </a:spcBef>
              <a:buClr>
                <a:srgbClr val="ED6E00"/>
              </a:buClr>
              <a:buFont typeface="Wingdings" pitchFamily="2" charset="2"/>
              <a:buChar char="§"/>
            </a:pPr>
            <a:r>
              <a:rPr lang="en-US" sz="1600" u="sng" dirty="0" smtClean="0">
                <a:solidFill>
                  <a:srgbClr val="212121"/>
                </a:solidFill>
              </a:rPr>
              <a:t>Scott </a:t>
            </a:r>
            <a:r>
              <a:rPr lang="en-US" sz="1600" u="sng" dirty="0">
                <a:solidFill>
                  <a:srgbClr val="212121"/>
                </a:solidFill>
              </a:rPr>
              <a:t>Jackson Consulting</a:t>
            </a:r>
          </a:p>
          <a:p>
            <a:pPr marL="358775" lvl="0" indent="-358775">
              <a:spcBef>
                <a:spcPct val="20000"/>
              </a:spcBef>
              <a:buClr>
                <a:srgbClr val="ED6E00"/>
              </a:buClr>
              <a:buFont typeface="Wingdings" pitchFamily="2" charset="2"/>
              <a:buChar char="§"/>
            </a:pPr>
            <a:r>
              <a:rPr lang="en-US" sz="1600" u="sng" dirty="0">
                <a:solidFill>
                  <a:srgbClr val="212121"/>
                </a:solidFill>
              </a:rPr>
              <a:t>Faye Johnson OMNRF</a:t>
            </a:r>
          </a:p>
          <a:p>
            <a:pPr marL="358775" lvl="0" indent="-358775">
              <a:spcBef>
                <a:spcPct val="20000"/>
              </a:spcBef>
              <a:buClr>
                <a:srgbClr val="ED6E00"/>
              </a:buClr>
              <a:buFont typeface="Wingdings" pitchFamily="2" charset="2"/>
              <a:buChar char="§"/>
            </a:pPr>
            <a:r>
              <a:rPr lang="en-US" sz="1600" u="sng" dirty="0">
                <a:solidFill>
                  <a:srgbClr val="212121"/>
                </a:solidFill>
              </a:rPr>
              <a:t>Patrick Lavoie </a:t>
            </a:r>
            <a:r>
              <a:rPr lang="en-US" sz="1600" u="sng" dirty="0" err="1">
                <a:solidFill>
                  <a:srgbClr val="212121"/>
                </a:solidFill>
              </a:rPr>
              <a:t>FPInnovations</a:t>
            </a:r>
            <a:endParaRPr lang="en-US" sz="1600" u="sng" dirty="0">
              <a:solidFill>
                <a:srgbClr val="212121"/>
              </a:solidFill>
            </a:endParaRPr>
          </a:p>
          <a:p>
            <a:pPr marL="358775" lvl="0" indent="-358775">
              <a:spcBef>
                <a:spcPct val="20000"/>
              </a:spcBef>
              <a:buClr>
                <a:srgbClr val="ED6E00"/>
              </a:buClr>
              <a:buFont typeface="Wingdings" pitchFamily="2" charset="2"/>
              <a:buChar char="§"/>
            </a:pPr>
            <a:r>
              <a:rPr lang="en-US" sz="1600" dirty="0">
                <a:solidFill>
                  <a:srgbClr val="212121"/>
                </a:solidFill>
              </a:rPr>
              <a:t>Mat </a:t>
            </a:r>
            <a:r>
              <a:rPr lang="en-US" sz="1600" dirty="0" err="1">
                <a:solidFill>
                  <a:srgbClr val="212121"/>
                </a:solidFill>
              </a:rPr>
              <a:t>Leitsch</a:t>
            </a:r>
            <a:r>
              <a:rPr lang="en-US" sz="1600" dirty="0">
                <a:solidFill>
                  <a:srgbClr val="212121"/>
                </a:solidFill>
              </a:rPr>
              <a:t> Lakehead University</a:t>
            </a:r>
          </a:p>
          <a:p>
            <a:pPr marL="358775" lvl="0" indent="-358775">
              <a:spcBef>
                <a:spcPct val="20000"/>
              </a:spcBef>
              <a:buClr>
                <a:srgbClr val="ED6E00"/>
              </a:buClr>
              <a:buFont typeface="Wingdings" pitchFamily="2" charset="2"/>
              <a:buChar char="§"/>
            </a:pPr>
            <a:r>
              <a:rPr lang="en-US" sz="1600" u="sng" dirty="0">
                <a:solidFill>
                  <a:srgbClr val="212121"/>
                </a:solidFill>
              </a:rPr>
              <a:t>Charmon MacDonald Northwest Training and Adjustment Board</a:t>
            </a:r>
          </a:p>
          <a:p>
            <a:pPr marL="358775" lvl="0" indent="-358775">
              <a:spcBef>
                <a:spcPct val="20000"/>
              </a:spcBef>
              <a:buClr>
                <a:srgbClr val="ED6E00"/>
              </a:buClr>
              <a:buFont typeface="Wingdings" pitchFamily="2" charset="2"/>
              <a:buChar char="§"/>
            </a:pPr>
            <a:r>
              <a:rPr lang="en-US" sz="1600" dirty="0">
                <a:solidFill>
                  <a:srgbClr val="212121"/>
                </a:solidFill>
              </a:rPr>
              <a:t>Scott McPherson Nipissing Forest Resource Management</a:t>
            </a:r>
            <a:endParaRPr lang="en-US" sz="1600" u="sng" dirty="0">
              <a:solidFill>
                <a:srgbClr val="212121"/>
              </a:solidFill>
            </a:endParaRPr>
          </a:p>
          <a:p>
            <a:pPr marL="358775" lvl="0" indent="-358775">
              <a:spcBef>
                <a:spcPct val="20000"/>
              </a:spcBef>
              <a:buClr>
                <a:srgbClr val="ED6E00"/>
              </a:buClr>
              <a:buFont typeface="Wingdings" pitchFamily="2" charset="2"/>
              <a:buChar char="§"/>
            </a:pPr>
            <a:r>
              <a:rPr lang="en-US" sz="1600" dirty="0">
                <a:solidFill>
                  <a:srgbClr val="212121"/>
                </a:solidFill>
              </a:rPr>
              <a:t>Jordan McDougall </a:t>
            </a:r>
            <a:r>
              <a:rPr lang="en-US" sz="1600" dirty="0" err="1">
                <a:solidFill>
                  <a:srgbClr val="212121"/>
                </a:solidFill>
              </a:rPr>
              <a:t>FPInnovations</a:t>
            </a:r>
            <a:endParaRPr lang="en-US" sz="1600" dirty="0">
              <a:solidFill>
                <a:srgbClr val="212121"/>
              </a:solidFill>
            </a:endParaRPr>
          </a:p>
          <a:p>
            <a:pPr marL="358775" lvl="0" indent="-358775">
              <a:spcBef>
                <a:spcPct val="20000"/>
              </a:spcBef>
              <a:buClr>
                <a:srgbClr val="ED6E00"/>
              </a:buClr>
              <a:buFont typeface="Wingdings" pitchFamily="2" charset="2"/>
              <a:buChar char="§"/>
            </a:pPr>
            <a:r>
              <a:rPr lang="en-US" sz="1600" u="sng" dirty="0">
                <a:solidFill>
                  <a:srgbClr val="212121"/>
                </a:solidFill>
              </a:rPr>
              <a:t>Katie Moncrief OMNRF</a:t>
            </a:r>
          </a:p>
          <a:p>
            <a:pPr marL="358775" lvl="0" indent="-358775">
              <a:spcBef>
                <a:spcPct val="20000"/>
              </a:spcBef>
              <a:buClr>
                <a:srgbClr val="ED6E00"/>
              </a:buClr>
              <a:buFont typeface="Wingdings" pitchFamily="2" charset="2"/>
              <a:buChar char="§"/>
            </a:pPr>
            <a:r>
              <a:rPr lang="en-US" sz="1600" u="sng" dirty="0">
                <a:solidFill>
                  <a:srgbClr val="212121"/>
                </a:solidFill>
              </a:rPr>
              <a:t>NOMA</a:t>
            </a:r>
          </a:p>
          <a:p>
            <a:pPr marL="358775" lvl="0" indent="-358775">
              <a:spcBef>
                <a:spcPct val="20000"/>
              </a:spcBef>
              <a:buClr>
                <a:srgbClr val="ED6E00"/>
              </a:buClr>
              <a:buFont typeface="Wingdings" pitchFamily="2" charset="2"/>
              <a:buChar char="§"/>
            </a:pPr>
            <a:r>
              <a:rPr lang="en-US" sz="1600" u="sng" dirty="0">
                <a:solidFill>
                  <a:srgbClr val="212121"/>
                </a:solidFill>
              </a:rPr>
              <a:t>John Pineau </a:t>
            </a:r>
            <a:r>
              <a:rPr lang="en-US" sz="1600" u="sng" dirty="0" err="1">
                <a:solidFill>
                  <a:srgbClr val="212121"/>
                </a:solidFill>
              </a:rPr>
              <a:t>FPInnovations</a:t>
            </a:r>
            <a:endParaRPr lang="en-US" sz="1600" u="sng" dirty="0">
              <a:solidFill>
                <a:srgbClr val="212121"/>
              </a:solidFill>
            </a:endParaRPr>
          </a:p>
          <a:p>
            <a:pPr marL="358775" lvl="0" indent="-358775">
              <a:spcBef>
                <a:spcPct val="20000"/>
              </a:spcBef>
              <a:buClr>
                <a:srgbClr val="ED6E00"/>
              </a:buClr>
              <a:buFont typeface="Wingdings" pitchFamily="2" charset="2"/>
              <a:buChar char="§"/>
            </a:pPr>
            <a:r>
              <a:rPr lang="en-US" sz="1600" u="sng" dirty="0">
                <a:solidFill>
                  <a:srgbClr val="212121"/>
                </a:solidFill>
              </a:rPr>
              <a:t>Ian Pyke OMNRF</a:t>
            </a:r>
          </a:p>
          <a:p>
            <a:pPr marL="358775" lvl="0" indent="-358775">
              <a:spcBef>
                <a:spcPct val="20000"/>
              </a:spcBef>
              <a:buClr>
                <a:srgbClr val="ED6E00"/>
              </a:buClr>
              <a:buFont typeface="Wingdings" pitchFamily="2" charset="2"/>
              <a:buChar char="§"/>
            </a:pPr>
            <a:r>
              <a:rPr lang="en-US" sz="1600" dirty="0">
                <a:solidFill>
                  <a:srgbClr val="212121"/>
                </a:solidFill>
              </a:rPr>
              <a:t>Bill </a:t>
            </a:r>
            <a:r>
              <a:rPr lang="en-US" sz="1600" dirty="0" err="1">
                <a:solidFill>
                  <a:srgbClr val="212121"/>
                </a:solidFill>
              </a:rPr>
              <a:t>Towill</a:t>
            </a:r>
            <a:r>
              <a:rPr lang="en-US" sz="1600" dirty="0">
                <a:solidFill>
                  <a:srgbClr val="212121"/>
                </a:solidFill>
              </a:rPr>
              <a:t> OMNRF</a:t>
            </a:r>
          </a:p>
          <a:p>
            <a:pPr marL="358775" lvl="0" indent="-358775">
              <a:spcBef>
                <a:spcPct val="20000"/>
              </a:spcBef>
              <a:buClr>
                <a:srgbClr val="ED6E00"/>
              </a:buClr>
              <a:buFont typeface="Wingdings" pitchFamily="2" charset="2"/>
              <a:buChar char="§"/>
            </a:pPr>
            <a:r>
              <a:rPr lang="en-US" sz="1600" dirty="0">
                <a:solidFill>
                  <a:srgbClr val="212121"/>
                </a:solidFill>
              </a:rPr>
              <a:t>Town of Hearst</a:t>
            </a:r>
          </a:p>
          <a:p>
            <a:pPr marL="358775" lvl="0" indent="-358775">
              <a:spcBef>
                <a:spcPct val="20000"/>
              </a:spcBef>
              <a:buClr>
                <a:srgbClr val="ED6E00"/>
              </a:buClr>
              <a:buFont typeface="Wingdings" pitchFamily="2" charset="2"/>
              <a:buChar char="§"/>
            </a:pPr>
            <a:r>
              <a:rPr lang="en-US" sz="1600" dirty="0">
                <a:solidFill>
                  <a:srgbClr val="212121"/>
                </a:solidFill>
              </a:rPr>
              <a:t>Town of Red Rock</a:t>
            </a:r>
          </a:p>
          <a:p>
            <a:pPr marL="358775" lvl="0" indent="-358775">
              <a:spcBef>
                <a:spcPct val="20000"/>
              </a:spcBef>
              <a:buClr>
                <a:srgbClr val="ED6E00"/>
              </a:buClr>
              <a:buFont typeface="Wingdings" pitchFamily="2" charset="2"/>
              <a:buChar char="§"/>
            </a:pPr>
            <a:r>
              <a:rPr lang="en-US" sz="1600" dirty="0">
                <a:solidFill>
                  <a:srgbClr val="212121"/>
                </a:solidFill>
              </a:rPr>
              <a:t>Township of Sioux Narrows Nestor Falls</a:t>
            </a:r>
          </a:p>
          <a:p>
            <a:pPr marL="358775" lvl="0" indent="-358775">
              <a:spcBef>
                <a:spcPct val="20000"/>
              </a:spcBef>
              <a:buClr>
                <a:srgbClr val="ED6E00"/>
              </a:buClr>
              <a:buFont typeface="Wingdings" pitchFamily="2" charset="2"/>
              <a:buChar char="§"/>
            </a:pPr>
            <a:r>
              <a:rPr lang="en-US" sz="1600" dirty="0">
                <a:solidFill>
                  <a:srgbClr val="212121"/>
                </a:solidFill>
              </a:rPr>
              <a:t>Kevin Shorthouse Lakehead University</a:t>
            </a:r>
          </a:p>
          <a:p>
            <a:pPr marL="358775" lvl="0" indent="-358775">
              <a:spcBef>
                <a:spcPct val="20000"/>
              </a:spcBef>
              <a:buClr>
                <a:srgbClr val="ED6E00"/>
              </a:buClr>
              <a:buFont typeface="Wingdings" pitchFamily="2" charset="2"/>
              <a:buChar char="§"/>
            </a:pPr>
            <a:r>
              <a:rPr lang="en-US" sz="1600" u="sng" dirty="0">
                <a:solidFill>
                  <a:srgbClr val="212121"/>
                </a:solidFill>
              </a:rPr>
              <a:t>Shawn Stevenson OMNRF</a:t>
            </a:r>
          </a:p>
          <a:p>
            <a:pPr marL="358775" lvl="0" indent="-358775">
              <a:spcBef>
                <a:spcPct val="20000"/>
              </a:spcBef>
              <a:buClr>
                <a:srgbClr val="ED6E00"/>
              </a:buClr>
              <a:buFont typeface="Wingdings" pitchFamily="2" charset="2"/>
              <a:buChar char="§"/>
            </a:pPr>
            <a:r>
              <a:rPr lang="en-US" sz="1600" u="sng" dirty="0">
                <a:solidFill>
                  <a:srgbClr val="212121"/>
                </a:solidFill>
              </a:rPr>
              <a:t>Matt Wilkie </a:t>
            </a:r>
            <a:r>
              <a:rPr lang="en-US" sz="1600" u="sng" dirty="0" smtClean="0">
                <a:solidFill>
                  <a:srgbClr val="212121"/>
                </a:solidFill>
              </a:rPr>
              <a:t>Weyerhaeuser</a:t>
            </a:r>
          </a:p>
          <a:p>
            <a:pPr marL="358775" lvl="0" indent="-358775">
              <a:spcBef>
                <a:spcPct val="20000"/>
              </a:spcBef>
              <a:buClr>
                <a:srgbClr val="ED6E00"/>
              </a:buClr>
              <a:buFont typeface="Wingdings" pitchFamily="2" charset="2"/>
              <a:buChar char="§"/>
            </a:pPr>
            <a:r>
              <a:rPr lang="en-US" sz="1600" dirty="0" smtClean="0">
                <a:solidFill>
                  <a:srgbClr val="212121"/>
                </a:solidFill>
              </a:rPr>
              <a:t>Forests Ontario – Rob Keen</a:t>
            </a:r>
            <a:endParaRPr lang="en-US" sz="1600" dirty="0">
              <a:solidFill>
                <a:srgbClr val="212121"/>
              </a:solidFill>
            </a:endParaRPr>
          </a:p>
        </p:txBody>
      </p:sp>
    </p:spTree>
    <p:extLst>
      <p:ext uri="{BB962C8B-B14F-4D97-AF65-F5344CB8AC3E}">
        <p14:creationId xmlns:p14="http://schemas.microsoft.com/office/powerpoint/2010/main" val="382655488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endParaRPr lang="fr-CA" dirty="0"/>
          </a:p>
        </p:txBody>
      </p:sp>
      <p:sp>
        <p:nvSpPr>
          <p:cNvPr id="5" name="Sous-titre 4"/>
          <p:cNvSpPr>
            <a:spLocks noGrp="1"/>
          </p:cNvSpPr>
          <p:nvPr>
            <p:ph type="subTitle" idx="1"/>
          </p:nvPr>
        </p:nvSpPr>
        <p:spPr>
          <a:xfrm>
            <a:off x="3352800" y="3733800"/>
            <a:ext cx="5257800" cy="1447800"/>
          </a:xfrm>
        </p:spPr>
        <p:txBody>
          <a:bodyPr/>
          <a:lstStyle/>
          <a:p>
            <a:r>
              <a:rPr lang="fr-CA" dirty="0" smtClean="0"/>
              <a:t>Dean Caron </a:t>
            </a:r>
            <a:r>
              <a:rPr lang="fr-CA" dirty="0" smtClean="0">
                <a:hlinkClick r:id="rId3"/>
              </a:rPr>
              <a:t>dean.caron@fpinnovations.ca</a:t>
            </a:r>
            <a:endParaRPr lang="fr-CA" dirty="0" smtClean="0"/>
          </a:p>
          <a:p>
            <a:r>
              <a:rPr lang="fr-CA" dirty="0" smtClean="0"/>
              <a:t>807-548-3098 (office), 807-464-4462 (</a:t>
            </a:r>
            <a:r>
              <a:rPr lang="fr-CA" dirty="0" err="1" smtClean="0"/>
              <a:t>cell</a:t>
            </a:r>
            <a:r>
              <a:rPr lang="fr-CA" dirty="0" smtClean="0"/>
              <a:t>)</a:t>
            </a:r>
          </a:p>
          <a:p>
            <a:r>
              <a:rPr lang="fr-CA" dirty="0" smtClean="0"/>
              <a:t>Mayor Dave Canfield </a:t>
            </a:r>
            <a:endParaRPr lang="fr-CA" dirty="0"/>
          </a:p>
          <a:p>
            <a:r>
              <a:rPr lang="fr-CA" dirty="0" smtClean="0">
                <a:hlinkClick r:id="rId3"/>
              </a:rPr>
              <a:t>dcanfield@kenora.ca</a:t>
            </a:r>
            <a:endParaRPr lang="fr-CA" dirty="0"/>
          </a:p>
          <a:p>
            <a:r>
              <a:rPr lang="fr-CA" dirty="0" smtClean="0"/>
              <a:t>807-468-1115 </a:t>
            </a:r>
            <a:r>
              <a:rPr lang="fr-CA" dirty="0"/>
              <a:t>(office</a:t>
            </a:r>
            <a:r>
              <a:rPr lang="fr-CA" dirty="0" smtClean="0"/>
              <a:t>)</a:t>
            </a:r>
            <a:endParaRPr lang="fr-CA" dirty="0"/>
          </a:p>
        </p:txBody>
      </p:sp>
    </p:spTree>
    <p:extLst>
      <p:ext uri="{BB962C8B-B14F-4D97-AF65-F5344CB8AC3E}">
        <p14:creationId xmlns:p14="http://schemas.microsoft.com/office/powerpoint/2010/main" val="2120901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Forestry?</a:t>
            </a:r>
            <a:endParaRPr lang="en-US" dirty="0"/>
          </a:p>
        </p:txBody>
      </p:sp>
      <p:sp>
        <p:nvSpPr>
          <p:cNvPr id="3" name="Content Placeholder 2"/>
          <p:cNvSpPr>
            <a:spLocks noGrp="1"/>
          </p:cNvSpPr>
          <p:nvPr>
            <p:ph idx="1"/>
          </p:nvPr>
        </p:nvSpPr>
        <p:spPr/>
        <p:txBody>
          <a:bodyPr/>
          <a:lstStyle/>
          <a:p>
            <a:r>
              <a:rPr lang="en-US" sz="4400" dirty="0" smtClean="0"/>
              <a:t>Forestry is defined as:</a:t>
            </a:r>
          </a:p>
          <a:p>
            <a:pPr lvl="1"/>
            <a:r>
              <a:rPr lang="en-US" sz="3600" dirty="0" smtClean="0"/>
              <a:t>“The science, art and practice of managing and using trees, forests and their associated resources for human benefit.”</a:t>
            </a:r>
            <a:endParaRPr lang="en-US" sz="3600"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11</a:t>
            </a:fld>
            <a:endParaRPr lang="en-CA" dirty="0"/>
          </a:p>
        </p:txBody>
      </p:sp>
      <p:sp>
        <p:nvSpPr>
          <p:cNvPr id="5" name="Rectangle 4"/>
          <p:cNvSpPr/>
          <p:nvPr/>
        </p:nvSpPr>
        <p:spPr>
          <a:xfrm>
            <a:off x="6934200" y="5638800"/>
            <a:ext cx="1890261" cy="369332"/>
          </a:xfrm>
          <a:prstGeom prst="rect">
            <a:avLst/>
          </a:prstGeom>
        </p:spPr>
        <p:txBody>
          <a:bodyPr wrap="none">
            <a:spAutoFit/>
          </a:bodyPr>
          <a:lstStyle/>
          <a:p>
            <a:pPr lvl="0"/>
            <a:r>
              <a:rPr lang="en-US" dirty="0" smtClean="0">
                <a:solidFill>
                  <a:srgbClr val="2C2C2C"/>
                </a:solidFill>
              </a:rPr>
              <a:t>Source: OMNRF</a:t>
            </a:r>
            <a:endParaRPr lang="en-US" dirty="0">
              <a:solidFill>
                <a:srgbClr val="2C2C2C"/>
              </a:solidFill>
            </a:endParaRPr>
          </a:p>
        </p:txBody>
      </p:sp>
    </p:spTree>
    <p:extLst>
      <p:ext uri="{BB962C8B-B14F-4D97-AF65-F5344CB8AC3E}">
        <p14:creationId xmlns:p14="http://schemas.microsoft.com/office/powerpoint/2010/main" val="37530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Crown Forest Sustainability Act – Legislation Governing Ontario’s Crown Forests</a:t>
            </a:r>
            <a:endParaRPr lang="en-US" sz="3200" dirty="0"/>
          </a:p>
        </p:txBody>
      </p:sp>
      <p:sp>
        <p:nvSpPr>
          <p:cNvPr id="3" name="Content Placeholder 2"/>
          <p:cNvSpPr>
            <a:spLocks noGrp="1"/>
          </p:cNvSpPr>
          <p:nvPr>
            <p:ph idx="1"/>
          </p:nvPr>
        </p:nvSpPr>
        <p:spPr>
          <a:xfrm>
            <a:off x="179512" y="1447800"/>
            <a:ext cx="8784976" cy="4602163"/>
          </a:xfrm>
        </p:spPr>
        <p:txBody>
          <a:bodyPr/>
          <a:lstStyle/>
          <a:p>
            <a:r>
              <a:rPr lang="en-US" sz="2600" dirty="0" smtClean="0"/>
              <a:t>Requires </a:t>
            </a:r>
            <a:r>
              <a:rPr lang="en-US" sz="2600" dirty="0"/>
              <a:t>that Crown forests be managed sustainably (providing for the long term forest health) while supplying social, economic, and environmental needs for present and future </a:t>
            </a:r>
            <a:r>
              <a:rPr lang="en-US" sz="2600" dirty="0" smtClean="0"/>
              <a:t>generations.</a:t>
            </a:r>
            <a:endParaRPr lang="en-US" sz="2600" dirty="0"/>
          </a:p>
          <a:p>
            <a:r>
              <a:rPr lang="en-US" sz="2600" dirty="0" smtClean="0"/>
              <a:t>“…</a:t>
            </a:r>
            <a:r>
              <a:rPr lang="en-US" sz="2600" dirty="0"/>
              <a:t>using forest practices that, within the limits of silvicultural requirements, emulate natural disturbances and landscape patterns while minimizing adverse effects on plant life, animal life, water, soil, air and social and economic values, including recreational values and heritage values.” </a:t>
            </a:r>
          </a:p>
          <a:p>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12</a:t>
            </a:fld>
            <a:endParaRPr lang="en-CA" dirty="0"/>
          </a:p>
        </p:txBody>
      </p:sp>
      <p:sp>
        <p:nvSpPr>
          <p:cNvPr id="5" name="TextBox 4"/>
          <p:cNvSpPr txBox="1"/>
          <p:nvPr/>
        </p:nvSpPr>
        <p:spPr>
          <a:xfrm>
            <a:off x="3733800" y="5943600"/>
            <a:ext cx="5105400" cy="369332"/>
          </a:xfrm>
          <a:prstGeom prst="rect">
            <a:avLst/>
          </a:prstGeom>
          <a:noFill/>
        </p:spPr>
        <p:txBody>
          <a:bodyPr wrap="square" rtlCol="0">
            <a:spAutoFit/>
          </a:bodyPr>
          <a:lstStyle/>
          <a:p>
            <a:r>
              <a:rPr lang="en-US" dirty="0" smtClean="0"/>
              <a:t>Source: OMNRF/Crown Forest Sustainability Act</a:t>
            </a:r>
            <a:endParaRPr lang="en-US" dirty="0"/>
          </a:p>
        </p:txBody>
      </p:sp>
    </p:spTree>
    <p:extLst>
      <p:ext uri="{BB962C8B-B14F-4D97-AF65-F5344CB8AC3E}">
        <p14:creationId xmlns:p14="http://schemas.microsoft.com/office/powerpoint/2010/main" val="7167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Land Class Breakdown in Ontario</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13</a:t>
            </a:fld>
            <a:endParaRPr lang="en-C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8392" y="1524000"/>
            <a:ext cx="70872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324600" y="6095689"/>
            <a:ext cx="2057400" cy="369332"/>
          </a:xfrm>
          <a:prstGeom prst="rect">
            <a:avLst/>
          </a:prstGeom>
          <a:noFill/>
        </p:spPr>
        <p:txBody>
          <a:bodyPr wrap="square" rtlCol="0">
            <a:spAutoFit/>
          </a:bodyPr>
          <a:lstStyle/>
          <a:p>
            <a:r>
              <a:rPr lang="en-US" dirty="0" smtClean="0"/>
              <a:t>Source: OMNRF</a:t>
            </a:r>
            <a:endParaRPr lang="en-US" dirty="0"/>
          </a:p>
        </p:txBody>
      </p:sp>
    </p:spTree>
    <p:extLst>
      <p:ext uri="{BB962C8B-B14F-4D97-AF65-F5344CB8AC3E}">
        <p14:creationId xmlns:p14="http://schemas.microsoft.com/office/powerpoint/2010/main" val="36439818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Ontario’s Forest – Ownership Types</a:t>
            </a:r>
            <a:endParaRPr lang="en-US" dirty="0"/>
          </a:p>
        </p:txBody>
      </p:sp>
      <p:sp>
        <p:nvSpPr>
          <p:cNvPr id="7" name="Text Placeholder 6"/>
          <p:cNvSpPr>
            <a:spLocks noGrp="1"/>
          </p:cNvSpPr>
          <p:nvPr>
            <p:ph type="body" sz="quarter" idx="16"/>
          </p:nvPr>
        </p:nvSpPr>
        <p:spPr/>
        <p:txBody>
          <a:bodyPr/>
          <a:lstStyle/>
          <a:p>
            <a:r>
              <a:rPr lang="en-US" sz="2600" dirty="0" smtClean="0"/>
              <a:t>39.3 million ha (37%) subject to forest management (Area of Undertaking).</a:t>
            </a:r>
          </a:p>
          <a:p>
            <a:r>
              <a:rPr lang="en-US" sz="2600" dirty="0" smtClean="0"/>
              <a:t>45.3 million ha (42%) not subject to forest management.</a:t>
            </a:r>
          </a:p>
          <a:p>
            <a:r>
              <a:rPr lang="en-US" sz="2600" dirty="0" smtClean="0"/>
              <a:t>9.9 million ha parks and protected areas – commitment for another 22.5 million ha (50% of Far North).</a:t>
            </a:r>
            <a:endParaRPr lang="en-US" sz="2600"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14</a:t>
            </a:fld>
            <a:endParaRPr lang="en-CA" dirty="0"/>
          </a:p>
        </p:txBody>
      </p:sp>
      <p:pic>
        <p:nvPicPr>
          <p:cNvPr id="4100" name="Picture 4"/>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386" r="2386"/>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a:off x="3429000" y="2121159"/>
            <a:ext cx="2209800" cy="15364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101339" y="6096000"/>
            <a:ext cx="1890261" cy="369332"/>
          </a:xfrm>
          <a:prstGeom prst="rect">
            <a:avLst/>
          </a:prstGeom>
        </p:spPr>
        <p:txBody>
          <a:bodyPr wrap="none">
            <a:spAutoFit/>
          </a:bodyPr>
          <a:lstStyle/>
          <a:p>
            <a:pPr lvl="0"/>
            <a:r>
              <a:rPr lang="en-US" dirty="0">
                <a:solidFill>
                  <a:srgbClr val="2C2C2C"/>
                </a:solidFill>
              </a:rPr>
              <a:t>Source: </a:t>
            </a:r>
            <a:r>
              <a:rPr lang="en-US" dirty="0" smtClean="0">
                <a:solidFill>
                  <a:srgbClr val="2C2C2C"/>
                </a:solidFill>
              </a:rPr>
              <a:t>OMNRF</a:t>
            </a:r>
            <a:endParaRPr lang="en-US" dirty="0">
              <a:solidFill>
                <a:srgbClr val="2C2C2C"/>
              </a:solidFill>
            </a:endParaRPr>
          </a:p>
        </p:txBody>
      </p:sp>
    </p:spTree>
    <p:extLst>
      <p:ext uri="{BB962C8B-B14F-4D97-AF65-F5344CB8AC3E}">
        <p14:creationId xmlns:p14="http://schemas.microsoft.com/office/powerpoint/2010/main" val="225878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512" y="-76200"/>
            <a:ext cx="8784976" cy="1143000"/>
          </a:xfrm>
        </p:spPr>
        <p:txBody>
          <a:bodyPr/>
          <a:lstStyle/>
          <a:p>
            <a:pPr algn="ctr"/>
            <a:r>
              <a:rPr lang="en-US" dirty="0" smtClean="0"/>
              <a:t>Forest Regions In Ontario</a:t>
            </a:r>
            <a:endParaRPr lang="en-US" dirty="0"/>
          </a:p>
        </p:txBody>
      </p:sp>
      <p:sp>
        <p:nvSpPr>
          <p:cNvPr id="6" name="Picture Placeholder 5"/>
          <p:cNvSpPr>
            <a:spLocks noGrp="1"/>
          </p:cNvSpPr>
          <p:nvPr>
            <p:ph type="pic" sz="quarter" idx="14"/>
          </p:nvPr>
        </p:nvSpPr>
        <p:spPr/>
      </p:sp>
      <p:sp>
        <p:nvSpPr>
          <p:cNvPr id="7" name="Text Placeholder 6"/>
          <p:cNvSpPr>
            <a:spLocks noGrp="1"/>
          </p:cNvSpPr>
          <p:nvPr>
            <p:ph type="body" sz="quarter" idx="16"/>
          </p:nvPr>
        </p:nvSpPr>
        <p:spPr>
          <a:xfrm>
            <a:off x="179512" y="1143000"/>
            <a:ext cx="4536504" cy="5338274"/>
          </a:xfrm>
        </p:spPr>
        <p:txBody>
          <a:bodyPr/>
          <a:lstStyle/>
          <a:p>
            <a:r>
              <a:rPr lang="en-US" sz="2400" dirty="0" smtClean="0"/>
              <a:t>Lowlands: Wetlands with a component of shrub sized black spruce, white spruce, willow and tamarack (larch).</a:t>
            </a:r>
          </a:p>
          <a:p>
            <a:r>
              <a:rPr lang="en-US" sz="2400" dirty="0" smtClean="0"/>
              <a:t>Boreal Forest: spruce, jack pine, balsam fir (SPF) with birch, poplar and tamarack (larch) (low grade hardwoods).</a:t>
            </a:r>
          </a:p>
          <a:p>
            <a:r>
              <a:rPr lang="en-US" sz="2400" dirty="0" smtClean="0"/>
              <a:t>Great Lakes - St. Lawrence: a mix of red pine, white pine, SPF and hardwoods including oak, maple, yellow birch, beech, basswood etc.</a:t>
            </a:r>
            <a:endParaRPr lang="en-US" sz="2400"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15</a:t>
            </a:fld>
            <a:endParaRPr lang="en-C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373" y="1219200"/>
            <a:ext cx="4232227"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V="1">
            <a:off x="4419600" y="1752600"/>
            <a:ext cx="1828800" cy="304800"/>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95800" y="2895600"/>
            <a:ext cx="1600200" cy="152400"/>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495800" y="4545563"/>
            <a:ext cx="3294086" cy="152400"/>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962400" y="3505202"/>
            <a:ext cx="1219200" cy="1192761"/>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491739" y="6111942"/>
            <a:ext cx="1890261" cy="369332"/>
          </a:xfrm>
          <a:prstGeom prst="rect">
            <a:avLst/>
          </a:prstGeom>
        </p:spPr>
        <p:txBody>
          <a:bodyPr wrap="none">
            <a:spAutoFit/>
          </a:bodyPr>
          <a:lstStyle/>
          <a:p>
            <a:pPr lvl="0"/>
            <a:r>
              <a:rPr lang="en-US" dirty="0" smtClean="0">
                <a:solidFill>
                  <a:srgbClr val="2C2C2C"/>
                </a:solidFill>
              </a:rPr>
              <a:t>Source: OMNRF</a:t>
            </a:r>
            <a:endParaRPr lang="en-US" dirty="0">
              <a:solidFill>
                <a:srgbClr val="2C2C2C"/>
              </a:solidFill>
            </a:endParaRPr>
          </a:p>
        </p:txBody>
      </p:sp>
      <p:sp>
        <p:nvSpPr>
          <p:cNvPr id="2" name="TextBox 1"/>
          <p:cNvSpPr txBox="1"/>
          <p:nvPr/>
        </p:nvSpPr>
        <p:spPr>
          <a:xfrm>
            <a:off x="4953000" y="3061900"/>
            <a:ext cx="838200" cy="276999"/>
          </a:xfrm>
          <a:prstGeom prst="rect">
            <a:avLst/>
          </a:prstGeom>
          <a:noFill/>
        </p:spPr>
        <p:txBody>
          <a:bodyPr wrap="square" rtlCol="0">
            <a:spAutoFit/>
          </a:bodyPr>
          <a:lstStyle/>
          <a:p>
            <a:r>
              <a:rPr lang="en-US" sz="1200" dirty="0" err="1" smtClean="0"/>
              <a:t>Kenora</a:t>
            </a:r>
            <a:endParaRPr lang="en-CA" sz="1200" dirty="0"/>
          </a:p>
        </p:txBody>
      </p:sp>
      <p:sp>
        <p:nvSpPr>
          <p:cNvPr id="3" name="Flowchart: Connector 2"/>
          <p:cNvSpPr/>
          <p:nvPr/>
        </p:nvSpPr>
        <p:spPr>
          <a:xfrm>
            <a:off x="4876800" y="3200399"/>
            <a:ext cx="152400" cy="13850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lowchart: Connector 7"/>
          <p:cNvSpPr/>
          <p:nvPr/>
        </p:nvSpPr>
        <p:spPr>
          <a:xfrm>
            <a:off x="7848600" y="5105400"/>
            <a:ext cx="152400" cy="15240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7543800" y="4904601"/>
            <a:ext cx="990600" cy="276999"/>
          </a:xfrm>
          <a:prstGeom prst="rect">
            <a:avLst/>
          </a:prstGeom>
          <a:noFill/>
        </p:spPr>
        <p:txBody>
          <a:bodyPr wrap="square" rtlCol="0">
            <a:spAutoFit/>
          </a:bodyPr>
          <a:lstStyle/>
          <a:p>
            <a:r>
              <a:rPr lang="en-US" sz="1200" dirty="0" smtClean="0"/>
              <a:t>Toronto</a:t>
            </a:r>
            <a:endParaRPr lang="en-CA" sz="1200" dirty="0"/>
          </a:p>
        </p:txBody>
      </p:sp>
    </p:spTree>
    <p:extLst>
      <p:ext uri="{BB962C8B-B14F-4D97-AF65-F5344CB8AC3E}">
        <p14:creationId xmlns:p14="http://schemas.microsoft.com/office/powerpoint/2010/main" val="157202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274190E-413A-49ED-9A69-9CC580DBA6AE}" type="slidenum">
              <a:rPr lang="en-CA" altLang="en-US" smtClean="0">
                <a:solidFill>
                  <a:srgbClr val="000099"/>
                </a:solidFill>
                <a:latin typeface="Arial" charset="0"/>
              </a:rPr>
              <a:pPr/>
              <a:t>16</a:t>
            </a:fld>
            <a:endParaRPr lang="en-CA" altLang="en-US" dirty="0" smtClean="0">
              <a:solidFill>
                <a:srgbClr val="000099"/>
              </a:solidFill>
              <a:latin typeface="Arial" charset="0"/>
            </a:endParaRPr>
          </a:p>
        </p:txBody>
      </p:sp>
      <p:sp>
        <p:nvSpPr>
          <p:cNvPr id="6147" name="Rectangle 2"/>
          <p:cNvSpPr>
            <a:spLocks noGrp="1" noChangeArrowheads="1"/>
          </p:cNvSpPr>
          <p:nvPr>
            <p:ph type="title"/>
          </p:nvPr>
        </p:nvSpPr>
        <p:spPr>
          <a:xfrm>
            <a:off x="2590800" y="-76200"/>
            <a:ext cx="6248400" cy="762000"/>
          </a:xfrm>
        </p:spPr>
        <p:txBody>
          <a:bodyPr/>
          <a:lstStyle/>
          <a:p>
            <a:pPr algn="ctr" eaLnBrk="1" hangingPunct="1"/>
            <a:r>
              <a:rPr lang="en-CA" altLang="en-US" dirty="0" smtClean="0"/>
              <a:t>Ontario’s Boreal Forest</a:t>
            </a:r>
          </a:p>
        </p:txBody>
      </p:sp>
      <p:sp>
        <p:nvSpPr>
          <p:cNvPr id="6148" name="Rectangle 3"/>
          <p:cNvSpPr>
            <a:spLocks noGrp="1" noChangeArrowheads="1"/>
          </p:cNvSpPr>
          <p:nvPr>
            <p:ph type="body" idx="1"/>
          </p:nvPr>
        </p:nvSpPr>
        <p:spPr>
          <a:xfrm>
            <a:off x="2590800" y="609600"/>
            <a:ext cx="6324600" cy="2590800"/>
          </a:xfrm>
        </p:spPr>
        <p:txBody>
          <a:bodyPr/>
          <a:lstStyle/>
          <a:p>
            <a:pPr eaLnBrk="1" hangingPunct="1">
              <a:lnSpc>
                <a:spcPct val="90000"/>
              </a:lnSpc>
            </a:pPr>
            <a:r>
              <a:rPr lang="en-CA" altLang="en-US" sz="2400" dirty="0" smtClean="0"/>
              <a:t>Primarily shade intolerant species (</a:t>
            </a:r>
            <a:r>
              <a:rPr lang="en-CA" altLang="en-US" sz="2400" u="sng" dirty="0" smtClean="0"/>
              <a:t>need disturbance and full sunlight to grow and regenerate</a:t>
            </a:r>
            <a:r>
              <a:rPr lang="en-CA" altLang="en-US" sz="2400" dirty="0" smtClean="0"/>
              <a:t>); even-aged forests; fire origin.</a:t>
            </a:r>
          </a:p>
          <a:p>
            <a:pPr eaLnBrk="1" hangingPunct="1">
              <a:lnSpc>
                <a:spcPct val="90000"/>
              </a:lnSpc>
            </a:pPr>
            <a:r>
              <a:rPr lang="en-CA" altLang="en-US" sz="2400" dirty="0" smtClean="0"/>
              <a:t>Harvesting – </a:t>
            </a:r>
            <a:r>
              <a:rPr lang="en-CA" altLang="en-US" sz="2400" u="sng" dirty="0" smtClean="0"/>
              <a:t>primarily clear cut silviculture system</a:t>
            </a:r>
            <a:r>
              <a:rPr lang="en-CA" altLang="en-US" sz="2400" dirty="0" smtClean="0"/>
              <a:t>; stands harvested once every ~ 60 to 100 years (depends on species); </a:t>
            </a:r>
            <a:r>
              <a:rPr lang="en-CA" altLang="en-US" sz="2400" u="sng" dirty="0" smtClean="0"/>
              <a:t>emulate natural disturbance patterns.</a:t>
            </a:r>
          </a:p>
        </p:txBody>
      </p:sp>
      <p:pic>
        <p:nvPicPr>
          <p:cNvPr id="6149" name="Picture 5" descr="Img0416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05400" y="3276600"/>
            <a:ext cx="3733800" cy="2800350"/>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0" name="Picture 6" descr="Img023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89200" cy="3733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1" name="Picture 9" descr="Img061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267200"/>
            <a:ext cx="3505200" cy="23320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553200" y="6107668"/>
            <a:ext cx="1890261" cy="369332"/>
          </a:xfrm>
          <a:prstGeom prst="rect">
            <a:avLst/>
          </a:prstGeom>
        </p:spPr>
        <p:txBody>
          <a:bodyPr wrap="none">
            <a:spAutoFit/>
          </a:bodyPr>
          <a:lstStyle/>
          <a:p>
            <a:pPr lvl="0"/>
            <a:r>
              <a:rPr lang="en-US" dirty="0" smtClean="0">
                <a:solidFill>
                  <a:srgbClr val="2C2C2C"/>
                </a:solidFill>
              </a:rPr>
              <a:t>Source: OMNRF</a:t>
            </a:r>
            <a:endParaRPr lang="en-US" dirty="0">
              <a:solidFill>
                <a:srgbClr val="2C2C2C"/>
              </a:solidFill>
            </a:endParaRPr>
          </a:p>
        </p:txBody>
      </p:sp>
    </p:spTree>
    <p:extLst>
      <p:ext uri="{BB962C8B-B14F-4D97-AF65-F5344CB8AC3E}">
        <p14:creationId xmlns:p14="http://schemas.microsoft.com/office/powerpoint/2010/main" val="83680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Common Boreal Forest Trees in Northern Ontario</a:t>
            </a:r>
            <a:endParaRPr lang="en-US" sz="2800" dirty="0"/>
          </a:p>
        </p:txBody>
      </p:sp>
      <p:sp>
        <p:nvSpPr>
          <p:cNvPr id="4" name="Slide Number Placeholder 3"/>
          <p:cNvSpPr>
            <a:spLocks noGrp="1"/>
          </p:cNvSpPr>
          <p:nvPr>
            <p:ph type="sldNum" sz="quarter" idx="4"/>
          </p:nvPr>
        </p:nvSpPr>
        <p:spPr/>
        <p:txBody>
          <a:bodyPr/>
          <a:lstStyle/>
          <a:p>
            <a:fld id="{D5318631-5C24-4821-B8D4-FEB4A0C6167F}" type="slidenum">
              <a:rPr lang="en-CA" smtClean="0">
                <a:solidFill>
                  <a:srgbClr val="2C2C2C">
                    <a:lumMod val="75000"/>
                  </a:srgbClr>
                </a:solidFill>
              </a:rPr>
              <a:pPr/>
              <a:t>17</a:t>
            </a:fld>
            <a:endParaRPr lang="en-CA" dirty="0">
              <a:solidFill>
                <a:srgbClr val="2C2C2C">
                  <a:lumMod val="75000"/>
                </a:srgbClr>
              </a:solidFill>
            </a:endParaRPr>
          </a:p>
        </p:txBody>
      </p:sp>
      <p:pic>
        <p:nvPicPr>
          <p:cNvPr id="32770"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066800"/>
            <a:ext cx="1871608" cy="27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0" y="3962400"/>
            <a:ext cx="1143000" cy="211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74906" y="1066800"/>
            <a:ext cx="2078294" cy="258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962400" y="3928072"/>
            <a:ext cx="1752600" cy="247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1" y="1091594"/>
            <a:ext cx="1676400" cy="2562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227231"/>
            <a:ext cx="2895600" cy="1944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3776990"/>
            <a:ext cx="2209800" cy="261610"/>
          </a:xfrm>
          <a:prstGeom prst="rect">
            <a:avLst/>
          </a:prstGeom>
          <a:noFill/>
        </p:spPr>
        <p:txBody>
          <a:bodyPr wrap="square" rtlCol="0">
            <a:spAutoFit/>
          </a:bodyPr>
          <a:lstStyle/>
          <a:p>
            <a:r>
              <a:rPr lang="en-US" sz="1100" dirty="0" smtClean="0">
                <a:solidFill>
                  <a:srgbClr val="FF0000"/>
                </a:solidFill>
              </a:rPr>
              <a:t>Jack Pine – Shade Intolerant</a:t>
            </a:r>
            <a:endParaRPr lang="en-US" sz="1100" dirty="0">
              <a:solidFill>
                <a:srgbClr val="FF0000"/>
              </a:solidFill>
            </a:endParaRPr>
          </a:p>
        </p:txBody>
      </p:sp>
      <p:sp>
        <p:nvSpPr>
          <p:cNvPr id="7" name="Rectangle 6"/>
          <p:cNvSpPr/>
          <p:nvPr/>
        </p:nvSpPr>
        <p:spPr>
          <a:xfrm>
            <a:off x="2287171" y="3657600"/>
            <a:ext cx="1980029" cy="261610"/>
          </a:xfrm>
          <a:prstGeom prst="rect">
            <a:avLst/>
          </a:prstGeom>
        </p:spPr>
        <p:txBody>
          <a:bodyPr wrap="none">
            <a:spAutoFit/>
          </a:bodyPr>
          <a:lstStyle/>
          <a:p>
            <a:r>
              <a:rPr lang="en-US" sz="1100" dirty="0" smtClean="0">
                <a:solidFill>
                  <a:srgbClr val="FF0000"/>
                </a:solidFill>
              </a:rPr>
              <a:t>Balsam Fir </a:t>
            </a:r>
            <a:r>
              <a:rPr lang="en-US" sz="1100" dirty="0">
                <a:solidFill>
                  <a:srgbClr val="FF0000"/>
                </a:solidFill>
              </a:rPr>
              <a:t>– Shade T</a:t>
            </a:r>
            <a:r>
              <a:rPr lang="en-US" sz="1100" dirty="0" smtClean="0">
                <a:solidFill>
                  <a:srgbClr val="FF0000"/>
                </a:solidFill>
              </a:rPr>
              <a:t>olerant</a:t>
            </a:r>
            <a:endParaRPr lang="en-US" sz="1100" dirty="0">
              <a:solidFill>
                <a:srgbClr val="FF0000"/>
              </a:solidFill>
            </a:endParaRPr>
          </a:p>
        </p:txBody>
      </p:sp>
      <p:sp>
        <p:nvSpPr>
          <p:cNvPr id="8" name="Rectangle 7"/>
          <p:cNvSpPr/>
          <p:nvPr/>
        </p:nvSpPr>
        <p:spPr>
          <a:xfrm>
            <a:off x="4267200" y="3624590"/>
            <a:ext cx="2497800" cy="261610"/>
          </a:xfrm>
          <a:prstGeom prst="rect">
            <a:avLst/>
          </a:prstGeom>
        </p:spPr>
        <p:txBody>
          <a:bodyPr wrap="none">
            <a:spAutoFit/>
          </a:bodyPr>
          <a:lstStyle/>
          <a:p>
            <a:r>
              <a:rPr lang="en-US" sz="1100" dirty="0" smtClean="0">
                <a:solidFill>
                  <a:srgbClr val="FF0000"/>
                </a:solidFill>
              </a:rPr>
              <a:t>Black Spruce – Semi Shade </a:t>
            </a:r>
            <a:r>
              <a:rPr lang="en-US" sz="1100" dirty="0">
                <a:solidFill>
                  <a:srgbClr val="FF0000"/>
                </a:solidFill>
              </a:rPr>
              <a:t>T</a:t>
            </a:r>
            <a:r>
              <a:rPr lang="en-US" sz="1100" dirty="0" smtClean="0">
                <a:solidFill>
                  <a:srgbClr val="FF0000"/>
                </a:solidFill>
              </a:rPr>
              <a:t>olerant</a:t>
            </a:r>
            <a:endParaRPr lang="en-US" sz="1100" dirty="0">
              <a:solidFill>
                <a:srgbClr val="FF0000"/>
              </a:solidFill>
            </a:endParaRPr>
          </a:p>
        </p:txBody>
      </p:sp>
      <p:sp>
        <p:nvSpPr>
          <p:cNvPr id="10" name="Rectangle 9"/>
          <p:cNvSpPr/>
          <p:nvPr/>
        </p:nvSpPr>
        <p:spPr>
          <a:xfrm>
            <a:off x="723955" y="6215390"/>
            <a:ext cx="2095445" cy="261610"/>
          </a:xfrm>
          <a:prstGeom prst="rect">
            <a:avLst/>
          </a:prstGeom>
        </p:spPr>
        <p:txBody>
          <a:bodyPr wrap="none">
            <a:spAutoFit/>
          </a:bodyPr>
          <a:lstStyle/>
          <a:p>
            <a:r>
              <a:rPr lang="en-US" sz="1100" dirty="0" smtClean="0">
                <a:solidFill>
                  <a:srgbClr val="FF0000"/>
                </a:solidFill>
              </a:rPr>
              <a:t>White Birch </a:t>
            </a:r>
            <a:r>
              <a:rPr lang="en-US" sz="1100" dirty="0">
                <a:solidFill>
                  <a:srgbClr val="FF0000"/>
                </a:solidFill>
              </a:rPr>
              <a:t>– Shade Intolerant</a:t>
            </a:r>
          </a:p>
        </p:txBody>
      </p:sp>
      <p:sp>
        <p:nvSpPr>
          <p:cNvPr id="11" name="Rectangle 10"/>
          <p:cNvSpPr/>
          <p:nvPr/>
        </p:nvSpPr>
        <p:spPr>
          <a:xfrm>
            <a:off x="3654306" y="6443990"/>
            <a:ext cx="2441694" cy="261610"/>
          </a:xfrm>
          <a:prstGeom prst="rect">
            <a:avLst/>
          </a:prstGeom>
        </p:spPr>
        <p:txBody>
          <a:bodyPr wrap="none">
            <a:spAutoFit/>
          </a:bodyPr>
          <a:lstStyle/>
          <a:p>
            <a:r>
              <a:rPr lang="en-US" sz="1100" dirty="0" smtClean="0">
                <a:solidFill>
                  <a:srgbClr val="FF0000"/>
                </a:solidFill>
              </a:rPr>
              <a:t>Trembling Aspen </a:t>
            </a:r>
            <a:r>
              <a:rPr lang="en-US" sz="1100" dirty="0">
                <a:solidFill>
                  <a:srgbClr val="FF0000"/>
                </a:solidFill>
              </a:rPr>
              <a:t>– Shade Intolerant</a:t>
            </a:r>
          </a:p>
        </p:txBody>
      </p:sp>
      <p:sp>
        <p:nvSpPr>
          <p:cNvPr id="13" name="Rectangle 12"/>
          <p:cNvSpPr/>
          <p:nvPr/>
        </p:nvSpPr>
        <p:spPr>
          <a:xfrm>
            <a:off x="6324600" y="6172200"/>
            <a:ext cx="2324675" cy="246221"/>
          </a:xfrm>
          <a:prstGeom prst="rect">
            <a:avLst/>
          </a:prstGeom>
        </p:spPr>
        <p:txBody>
          <a:bodyPr wrap="none">
            <a:spAutoFit/>
          </a:bodyPr>
          <a:lstStyle/>
          <a:p>
            <a:r>
              <a:rPr lang="en-US" sz="1000" dirty="0">
                <a:solidFill>
                  <a:srgbClr val="FF0000"/>
                </a:solidFill>
              </a:rPr>
              <a:t>White </a:t>
            </a:r>
            <a:r>
              <a:rPr lang="en-US" sz="1000" dirty="0" smtClean="0">
                <a:solidFill>
                  <a:srgbClr val="FF0000"/>
                </a:solidFill>
              </a:rPr>
              <a:t>Spruce  </a:t>
            </a:r>
            <a:r>
              <a:rPr lang="en-US" sz="1000" dirty="0">
                <a:solidFill>
                  <a:srgbClr val="FF0000"/>
                </a:solidFill>
              </a:rPr>
              <a:t>– </a:t>
            </a:r>
            <a:r>
              <a:rPr lang="en-US" sz="1000" dirty="0" smtClean="0">
                <a:solidFill>
                  <a:srgbClr val="FF0000"/>
                </a:solidFill>
              </a:rPr>
              <a:t>Semi Shade </a:t>
            </a:r>
            <a:r>
              <a:rPr lang="en-US" sz="1000" dirty="0">
                <a:solidFill>
                  <a:srgbClr val="FF0000"/>
                </a:solidFill>
              </a:rPr>
              <a:t>Tolerant</a:t>
            </a:r>
          </a:p>
        </p:txBody>
      </p:sp>
      <p:pic>
        <p:nvPicPr>
          <p:cNvPr id="2051" name="Picture 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132482" y="1066800"/>
            <a:ext cx="1249518" cy="2562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781800" y="3657600"/>
            <a:ext cx="2000869" cy="261610"/>
          </a:xfrm>
          <a:prstGeom prst="rect">
            <a:avLst/>
          </a:prstGeom>
        </p:spPr>
        <p:txBody>
          <a:bodyPr wrap="none">
            <a:spAutoFit/>
          </a:bodyPr>
          <a:lstStyle/>
          <a:p>
            <a:r>
              <a:rPr lang="en-US" sz="1100" dirty="0" smtClean="0">
                <a:solidFill>
                  <a:srgbClr val="FF0000"/>
                </a:solidFill>
              </a:rPr>
              <a:t>Tamarack </a:t>
            </a:r>
            <a:r>
              <a:rPr lang="en-US" sz="1100" dirty="0">
                <a:solidFill>
                  <a:srgbClr val="FF0000"/>
                </a:solidFill>
              </a:rPr>
              <a:t>– Shade Intolerant</a:t>
            </a:r>
          </a:p>
        </p:txBody>
      </p:sp>
    </p:spTree>
    <p:extLst>
      <p:ext uri="{BB962C8B-B14F-4D97-AF65-F5344CB8AC3E}">
        <p14:creationId xmlns:p14="http://schemas.microsoft.com/office/powerpoint/2010/main" val="40879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7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7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7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BED0B75-8BDE-4F12-A9D9-2A0E36DDE31A}" type="slidenum">
              <a:rPr lang="en-CA" altLang="en-US" smtClean="0">
                <a:solidFill>
                  <a:srgbClr val="000099"/>
                </a:solidFill>
                <a:latin typeface="Arial" charset="0"/>
              </a:rPr>
              <a:pPr/>
              <a:t>18</a:t>
            </a:fld>
            <a:endParaRPr lang="en-CA" altLang="en-US" dirty="0" smtClean="0">
              <a:solidFill>
                <a:srgbClr val="000099"/>
              </a:solidFill>
              <a:latin typeface="Arial" charset="0"/>
            </a:endParaRPr>
          </a:p>
        </p:txBody>
      </p:sp>
      <p:sp>
        <p:nvSpPr>
          <p:cNvPr id="7172" name="Rectangle 3"/>
          <p:cNvSpPr>
            <a:spLocks noGrp="1" noChangeArrowheads="1"/>
          </p:cNvSpPr>
          <p:nvPr>
            <p:ph type="body" idx="1"/>
          </p:nvPr>
        </p:nvSpPr>
        <p:spPr>
          <a:xfrm>
            <a:off x="4495800" y="990600"/>
            <a:ext cx="4343400" cy="1828800"/>
          </a:xfrm>
        </p:spPr>
        <p:txBody>
          <a:bodyPr/>
          <a:lstStyle/>
          <a:p>
            <a:pPr eaLnBrk="1" hangingPunct="1">
              <a:lnSpc>
                <a:spcPct val="90000"/>
              </a:lnSpc>
            </a:pPr>
            <a:r>
              <a:rPr lang="en-CA" altLang="en-US" sz="1800" dirty="0" smtClean="0"/>
              <a:t>Primarily shade tolerant species (</a:t>
            </a:r>
            <a:r>
              <a:rPr lang="en-CA" altLang="en-US" sz="1800" u="sng" dirty="0" smtClean="0"/>
              <a:t>regenerate under shade or partial shade</a:t>
            </a:r>
            <a:r>
              <a:rPr lang="en-CA" altLang="en-US" sz="1800" dirty="0" smtClean="0"/>
              <a:t>).</a:t>
            </a:r>
          </a:p>
          <a:p>
            <a:pPr eaLnBrk="1" hangingPunct="1">
              <a:lnSpc>
                <a:spcPct val="90000"/>
              </a:lnSpc>
            </a:pPr>
            <a:r>
              <a:rPr lang="en-CA" altLang="en-US" sz="1800" dirty="0" smtClean="0"/>
              <a:t>Harvesting – </a:t>
            </a:r>
            <a:r>
              <a:rPr lang="en-CA" altLang="en-US" sz="1800" u="sng" dirty="0" smtClean="0"/>
              <a:t>partial cutting systems </a:t>
            </a:r>
            <a:r>
              <a:rPr lang="en-CA" altLang="en-US" sz="1800" dirty="0" smtClean="0"/>
              <a:t>(enter stands every 20-30 years) primarily shelterwood and selection silviculture systems, e.g., </a:t>
            </a:r>
          </a:p>
          <a:p>
            <a:pPr lvl="1" eaLnBrk="1" hangingPunct="1">
              <a:lnSpc>
                <a:spcPct val="90000"/>
              </a:lnSpc>
            </a:pPr>
            <a:endParaRPr lang="en-CA" altLang="en-US" sz="1600" dirty="0" smtClean="0"/>
          </a:p>
        </p:txBody>
      </p:sp>
      <p:pic>
        <p:nvPicPr>
          <p:cNvPr id="7173" name="Picture 5" descr="Pr seedtre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0" descr="Img007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7700"/>
            <a:ext cx="45720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maple rege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572000" y="5199063"/>
            <a:ext cx="220980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4" descr="Img019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0688" y="3192624"/>
            <a:ext cx="23733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15"/>
          <p:cNvSpPr>
            <a:spLocks noChangeArrowheads="1"/>
          </p:cNvSpPr>
          <p:nvPr/>
        </p:nvSpPr>
        <p:spPr bwMode="auto">
          <a:xfrm>
            <a:off x="4114800" y="2819400"/>
            <a:ext cx="2590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742950" lvl="1" indent="-285750" fontAlgn="base">
              <a:lnSpc>
                <a:spcPct val="110000"/>
              </a:lnSpc>
              <a:spcBef>
                <a:spcPct val="30000"/>
              </a:spcBef>
              <a:spcAft>
                <a:spcPct val="0"/>
              </a:spcAft>
              <a:buFontTx/>
              <a:buChar char="–"/>
            </a:pPr>
            <a:r>
              <a:rPr lang="en-CA" altLang="en-US" sz="1600" dirty="0">
                <a:solidFill>
                  <a:srgbClr val="292929"/>
                </a:solidFill>
              </a:rPr>
              <a:t>White </a:t>
            </a:r>
            <a:r>
              <a:rPr lang="en-CA" altLang="en-US" sz="1600" dirty="0" smtClean="0">
                <a:solidFill>
                  <a:srgbClr val="292929"/>
                </a:solidFill>
              </a:rPr>
              <a:t>pine</a:t>
            </a:r>
            <a:r>
              <a:rPr lang="en-CA" altLang="en-US" sz="1600" dirty="0">
                <a:solidFill>
                  <a:srgbClr val="292929"/>
                </a:solidFill>
              </a:rPr>
              <a:t>, yellow birch, red oak – </a:t>
            </a:r>
            <a:r>
              <a:rPr lang="en-CA" altLang="en-US" sz="1600" dirty="0" smtClean="0">
                <a:solidFill>
                  <a:srgbClr val="292929"/>
                </a:solidFill>
              </a:rPr>
              <a:t>shelterwood.</a:t>
            </a:r>
            <a:endParaRPr lang="en-CA" altLang="en-US" sz="1600" dirty="0">
              <a:solidFill>
                <a:srgbClr val="292929"/>
              </a:solidFill>
            </a:endParaRPr>
          </a:p>
          <a:p>
            <a:pPr marL="742950" lvl="1" indent="-285750" fontAlgn="base">
              <a:lnSpc>
                <a:spcPct val="110000"/>
              </a:lnSpc>
              <a:spcBef>
                <a:spcPct val="30000"/>
              </a:spcBef>
              <a:spcAft>
                <a:spcPct val="0"/>
              </a:spcAft>
              <a:buFontTx/>
              <a:buChar char="–"/>
            </a:pPr>
            <a:r>
              <a:rPr lang="en-CA" altLang="en-US" sz="1600" dirty="0">
                <a:solidFill>
                  <a:srgbClr val="292929"/>
                </a:solidFill>
              </a:rPr>
              <a:t>Maple, beech – </a:t>
            </a:r>
            <a:r>
              <a:rPr lang="en-CA" altLang="en-US" sz="1600" dirty="0" smtClean="0">
                <a:solidFill>
                  <a:srgbClr val="292929"/>
                </a:solidFill>
              </a:rPr>
              <a:t>selection.</a:t>
            </a:r>
            <a:endParaRPr lang="en-CA" altLang="en-US" sz="1600" dirty="0">
              <a:solidFill>
                <a:srgbClr val="292929"/>
              </a:solidFill>
            </a:endParaRPr>
          </a:p>
          <a:p>
            <a:pPr marL="742950" lvl="1" indent="-285750" fontAlgn="base">
              <a:lnSpc>
                <a:spcPct val="110000"/>
              </a:lnSpc>
              <a:spcBef>
                <a:spcPct val="30000"/>
              </a:spcBef>
              <a:spcAft>
                <a:spcPct val="0"/>
              </a:spcAft>
              <a:buFontTx/>
              <a:buChar char="–"/>
            </a:pPr>
            <a:r>
              <a:rPr lang="en-CA" altLang="en-US" sz="1600" dirty="0">
                <a:solidFill>
                  <a:srgbClr val="292929"/>
                </a:solidFill>
              </a:rPr>
              <a:t>Red </a:t>
            </a:r>
            <a:r>
              <a:rPr lang="en-CA" altLang="en-US" sz="1600" dirty="0" smtClean="0">
                <a:solidFill>
                  <a:srgbClr val="292929"/>
                </a:solidFill>
              </a:rPr>
              <a:t>pine </a:t>
            </a:r>
            <a:r>
              <a:rPr lang="en-CA" altLang="en-US" sz="1600" dirty="0">
                <a:solidFill>
                  <a:srgbClr val="292929"/>
                </a:solidFill>
              </a:rPr>
              <a:t>– clear cut with seed </a:t>
            </a:r>
            <a:r>
              <a:rPr lang="en-CA" altLang="en-US" sz="1600" dirty="0" smtClean="0">
                <a:solidFill>
                  <a:srgbClr val="292929"/>
                </a:solidFill>
              </a:rPr>
              <a:t>trees.</a:t>
            </a:r>
            <a:endParaRPr lang="en-CA" altLang="en-US" sz="1600" dirty="0">
              <a:solidFill>
                <a:srgbClr val="292929"/>
              </a:solidFill>
            </a:endParaRPr>
          </a:p>
        </p:txBody>
      </p:sp>
      <p:sp>
        <p:nvSpPr>
          <p:cNvPr id="2" name="Title 1"/>
          <p:cNvSpPr>
            <a:spLocks noGrp="1"/>
          </p:cNvSpPr>
          <p:nvPr>
            <p:ph type="title"/>
          </p:nvPr>
        </p:nvSpPr>
        <p:spPr>
          <a:xfrm>
            <a:off x="327720" y="-76200"/>
            <a:ext cx="8663880" cy="990600"/>
          </a:xfrm>
        </p:spPr>
        <p:txBody>
          <a:bodyPr/>
          <a:lstStyle/>
          <a:p>
            <a:r>
              <a:rPr lang="en-US" sz="3200" dirty="0" smtClean="0"/>
              <a:t>Ontario’s Great Lakes St. Lawrence Forest</a:t>
            </a:r>
            <a:endParaRPr lang="en-US" sz="3200" dirty="0"/>
          </a:p>
        </p:txBody>
      </p:sp>
      <p:sp>
        <p:nvSpPr>
          <p:cNvPr id="3" name="Rectangle 2"/>
          <p:cNvSpPr/>
          <p:nvPr/>
        </p:nvSpPr>
        <p:spPr>
          <a:xfrm>
            <a:off x="7670404" y="2816681"/>
            <a:ext cx="1321196" cy="276999"/>
          </a:xfrm>
          <a:prstGeom prst="rect">
            <a:avLst/>
          </a:prstGeom>
        </p:spPr>
        <p:txBody>
          <a:bodyPr wrap="none">
            <a:spAutoFit/>
          </a:bodyPr>
          <a:lstStyle/>
          <a:p>
            <a:pPr lvl="0"/>
            <a:r>
              <a:rPr lang="en-US" sz="1200" dirty="0">
                <a:solidFill>
                  <a:srgbClr val="2C2C2C"/>
                </a:solidFill>
              </a:rPr>
              <a:t>Source: OMNRF</a:t>
            </a:r>
          </a:p>
        </p:txBody>
      </p:sp>
      <p:cxnSp>
        <p:nvCxnSpPr>
          <p:cNvPr id="5" name="Straight Arrow Connector 4"/>
          <p:cNvCxnSpPr/>
          <p:nvPr/>
        </p:nvCxnSpPr>
        <p:spPr>
          <a:xfrm flipH="1" flipV="1">
            <a:off x="3200400" y="2438400"/>
            <a:ext cx="1676400" cy="75422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019800" y="4000500"/>
            <a:ext cx="1937544" cy="4191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124200" y="4724400"/>
            <a:ext cx="1752600" cy="4191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35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Great Lakes St. Lawrence Trees That Are Common In Southern Boreal Forest</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19</a:t>
            </a:fld>
            <a:endParaRPr lang="en-CA"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45334" y="2056863"/>
            <a:ext cx="1993466" cy="297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84580"/>
            <a:ext cx="2438400" cy="402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491943" y="5104350"/>
            <a:ext cx="2286203" cy="261610"/>
          </a:xfrm>
          <a:prstGeom prst="rect">
            <a:avLst/>
          </a:prstGeom>
        </p:spPr>
        <p:txBody>
          <a:bodyPr wrap="none">
            <a:spAutoFit/>
          </a:bodyPr>
          <a:lstStyle/>
          <a:p>
            <a:pPr lvl="0"/>
            <a:r>
              <a:rPr lang="en-US" sz="1100" dirty="0" smtClean="0">
                <a:solidFill>
                  <a:srgbClr val="FF0000"/>
                </a:solidFill>
              </a:rPr>
              <a:t>Red Pine  – Semi Shade </a:t>
            </a:r>
            <a:r>
              <a:rPr lang="en-US" sz="1100" dirty="0">
                <a:solidFill>
                  <a:srgbClr val="FF0000"/>
                </a:solidFill>
              </a:rPr>
              <a:t>T</a:t>
            </a:r>
            <a:r>
              <a:rPr lang="en-US" sz="1100" dirty="0" smtClean="0">
                <a:solidFill>
                  <a:srgbClr val="FF0000"/>
                </a:solidFill>
              </a:rPr>
              <a:t>olerant</a:t>
            </a:r>
            <a:endParaRPr lang="en-US" sz="1100" dirty="0">
              <a:solidFill>
                <a:srgbClr val="FF0000"/>
              </a:solidFill>
            </a:endParaRPr>
          </a:p>
        </p:txBody>
      </p:sp>
      <p:sp>
        <p:nvSpPr>
          <p:cNvPr id="8" name="Rectangle 7"/>
          <p:cNvSpPr/>
          <p:nvPr/>
        </p:nvSpPr>
        <p:spPr>
          <a:xfrm>
            <a:off x="768368" y="6192240"/>
            <a:ext cx="2425664" cy="261610"/>
          </a:xfrm>
          <a:prstGeom prst="rect">
            <a:avLst/>
          </a:prstGeom>
        </p:spPr>
        <p:txBody>
          <a:bodyPr wrap="none">
            <a:spAutoFit/>
          </a:bodyPr>
          <a:lstStyle/>
          <a:p>
            <a:pPr lvl="0"/>
            <a:r>
              <a:rPr lang="en-US" sz="1100" dirty="0" smtClean="0">
                <a:solidFill>
                  <a:srgbClr val="FF0000"/>
                </a:solidFill>
              </a:rPr>
              <a:t>White </a:t>
            </a:r>
            <a:r>
              <a:rPr lang="en-US" sz="1100" dirty="0">
                <a:solidFill>
                  <a:srgbClr val="FF0000"/>
                </a:solidFill>
              </a:rPr>
              <a:t>Pine </a:t>
            </a:r>
            <a:r>
              <a:rPr lang="en-US" sz="1100" dirty="0" smtClean="0">
                <a:solidFill>
                  <a:srgbClr val="FF0000"/>
                </a:solidFill>
              </a:rPr>
              <a:t>– </a:t>
            </a:r>
            <a:r>
              <a:rPr lang="en-US" sz="1100" dirty="0">
                <a:solidFill>
                  <a:srgbClr val="FF0000"/>
                </a:solidFill>
              </a:rPr>
              <a:t>Semi Shade Tolerant</a:t>
            </a:r>
          </a:p>
        </p:txBody>
      </p:sp>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95975" y="2159419"/>
            <a:ext cx="2867025" cy="3075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073584" y="5351788"/>
            <a:ext cx="2613216" cy="261610"/>
          </a:xfrm>
          <a:prstGeom prst="rect">
            <a:avLst/>
          </a:prstGeom>
        </p:spPr>
        <p:txBody>
          <a:bodyPr wrap="none">
            <a:spAutoFit/>
          </a:bodyPr>
          <a:lstStyle/>
          <a:p>
            <a:pPr lvl="0"/>
            <a:r>
              <a:rPr lang="en-US" sz="1100" dirty="0" smtClean="0">
                <a:solidFill>
                  <a:srgbClr val="FF0000"/>
                </a:solidFill>
              </a:rPr>
              <a:t>Eastern White Cedar – Shade </a:t>
            </a:r>
            <a:r>
              <a:rPr lang="en-US" sz="1100" dirty="0">
                <a:solidFill>
                  <a:srgbClr val="FF0000"/>
                </a:solidFill>
              </a:rPr>
              <a:t>Tolerant</a:t>
            </a:r>
          </a:p>
        </p:txBody>
      </p:sp>
    </p:spTree>
    <p:extLst>
      <p:ext uri="{BB962C8B-B14F-4D97-AF65-F5344CB8AC3E}">
        <p14:creationId xmlns:p14="http://schemas.microsoft.com/office/powerpoint/2010/main" val="239956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24" y="-76200"/>
            <a:ext cx="8784976" cy="685800"/>
          </a:xfrm>
        </p:spPr>
        <p:txBody>
          <a:bodyPr/>
          <a:lstStyle/>
          <a:p>
            <a:pPr algn="ctr"/>
            <a:r>
              <a:rPr lang="en-US" dirty="0" smtClean="0"/>
              <a:t>Dean Caron - Background</a:t>
            </a:r>
            <a:endParaRPr lang="en-US" dirty="0"/>
          </a:p>
        </p:txBody>
      </p:sp>
      <p:sp>
        <p:nvSpPr>
          <p:cNvPr id="3" name="Content Placeholder 2"/>
          <p:cNvSpPr>
            <a:spLocks noGrp="1"/>
          </p:cNvSpPr>
          <p:nvPr>
            <p:ph idx="1"/>
          </p:nvPr>
        </p:nvSpPr>
        <p:spPr>
          <a:xfrm>
            <a:off x="179512" y="533400"/>
            <a:ext cx="8784976" cy="6096000"/>
          </a:xfrm>
        </p:spPr>
        <p:txBody>
          <a:bodyPr/>
          <a:lstStyle/>
          <a:p>
            <a:r>
              <a:rPr lang="en-US" sz="2300" dirty="0"/>
              <a:t>Born, raised and based in </a:t>
            </a:r>
            <a:r>
              <a:rPr lang="en-US" sz="2300" dirty="0" err="1"/>
              <a:t>Kenora</a:t>
            </a:r>
            <a:r>
              <a:rPr lang="en-US" sz="2300" dirty="0"/>
              <a:t> Ontario.</a:t>
            </a:r>
          </a:p>
          <a:p>
            <a:r>
              <a:rPr lang="en-US" sz="2300" dirty="0" err="1"/>
              <a:t>Honours</a:t>
            </a:r>
            <a:r>
              <a:rPr lang="en-US" sz="2300" dirty="0"/>
              <a:t> Bachelor of Science Forestry Degree and Forest Technician Diploma from Lakehead University.</a:t>
            </a:r>
          </a:p>
          <a:p>
            <a:r>
              <a:rPr lang="en-US" sz="2300" dirty="0" smtClean="0"/>
              <a:t>Registered Professional Forester (RPF) Ontario.</a:t>
            </a:r>
            <a:endParaRPr lang="en-US" sz="2300" dirty="0"/>
          </a:p>
          <a:p>
            <a:r>
              <a:rPr lang="en-US" sz="2300" dirty="0"/>
              <a:t>Worked in BC (</a:t>
            </a:r>
            <a:r>
              <a:rPr lang="en-US" sz="2300" dirty="0" err="1"/>
              <a:t>Interfor</a:t>
            </a:r>
            <a:r>
              <a:rPr lang="en-US" sz="2300" dirty="0"/>
              <a:t> Tofino - Engineering), Alberta (Canfor Hines Creek - Planning) and Northwestern Ontario (Weyerhaeuser Ear Falls – Area Leader, Weyerhaeuser </a:t>
            </a:r>
            <a:r>
              <a:rPr lang="en-US" sz="2300" dirty="0" err="1"/>
              <a:t>Kenora</a:t>
            </a:r>
            <a:r>
              <a:rPr lang="en-US" sz="2300" dirty="0"/>
              <a:t> – Aboriginal Business Development Leader, Boise Cascade Canada (Resolute) Fort Frances/</a:t>
            </a:r>
            <a:r>
              <a:rPr lang="en-US" sz="2300" dirty="0" err="1"/>
              <a:t>Kenora</a:t>
            </a:r>
            <a:r>
              <a:rPr lang="en-US" sz="2300" dirty="0"/>
              <a:t> - Student).</a:t>
            </a:r>
          </a:p>
          <a:p>
            <a:pPr lvl="0">
              <a:buClr>
                <a:srgbClr val="ED6E00"/>
              </a:buClr>
            </a:pPr>
            <a:r>
              <a:rPr lang="en-US" sz="2300" dirty="0"/>
              <a:t>E</a:t>
            </a:r>
            <a:r>
              <a:rPr lang="en-US" sz="2300" dirty="0" smtClean="0"/>
              <a:t>ight </a:t>
            </a:r>
            <a:r>
              <a:rPr lang="en-US" sz="2300" dirty="0"/>
              <a:t>years with government (Ministry of Northern Development and Mines) doing economic development </a:t>
            </a:r>
            <a:r>
              <a:rPr lang="en-US" sz="2300" dirty="0" smtClean="0"/>
              <a:t>work (natural resources, First Nations and NOHFC evaluator).</a:t>
            </a:r>
          </a:p>
          <a:p>
            <a:r>
              <a:rPr lang="en-US" sz="2300" dirty="0" smtClean="0"/>
              <a:t>30 </a:t>
            </a:r>
            <a:r>
              <a:rPr lang="en-US" sz="2300" dirty="0"/>
              <a:t>years in the forest industry (direct and indirect).</a:t>
            </a:r>
          </a:p>
          <a:p>
            <a:r>
              <a:rPr lang="en-US" sz="2300" dirty="0" smtClean="0"/>
              <a:t>Been </a:t>
            </a:r>
            <a:r>
              <a:rPr lang="en-US" sz="2300" dirty="0"/>
              <a:t>with </a:t>
            </a:r>
            <a:r>
              <a:rPr lang="en-US" sz="2300" dirty="0" err="1"/>
              <a:t>FPInnovations</a:t>
            </a:r>
            <a:r>
              <a:rPr lang="en-US" sz="2300" dirty="0"/>
              <a:t> since April of 2015 (Industry Advisor – Forest Operations/</a:t>
            </a:r>
            <a:r>
              <a:rPr lang="en-US" sz="2300" dirty="0" err="1"/>
              <a:t>Fibre</a:t>
            </a:r>
            <a:r>
              <a:rPr lang="en-US" sz="2300" dirty="0"/>
              <a:t> Supply).</a:t>
            </a:r>
          </a:p>
          <a:p>
            <a:endParaRPr lang="en-US" sz="2300" dirty="0"/>
          </a:p>
        </p:txBody>
      </p:sp>
      <p:sp>
        <p:nvSpPr>
          <p:cNvPr id="4" name="Slide Number Placeholder 3"/>
          <p:cNvSpPr>
            <a:spLocks noGrp="1"/>
          </p:cNvSpPr>
          <p:nvPr>
            <p:ph type="sldNum" sz="quarter" idx="4"/>
          </p:nvPr>
        </p:nvSpPr>
        <p:spPr/>
        <p:txBody>
          <a:bodyPr/>
          <a:lstStyle/>
          <a:p>
            <a:fld id="{D5318631-5C24-4821-B8D4-FEB4A0C6167F}" type="slidenum">
              <a:rPr lang="en-CA" smtClean="0">
                <a:solidFill>
                  <a:srgbClr val="2C2C2C">
                    <a:lumMod val="75000"/>
                  </a:srgbClr>
                </a:solidFill>
              </a:rPr>
              <a:pPr/>
              <a:t>2</a:t>
            </a:fld>
            <a:endParaRPr lang="en-CA" dirty="0">
              <a:solidFill>
                <a:srgbClr val="2C2C2C">
                  <a:lumMod val="75000"/>
                </a:srgbClr>
              </a:solidFill>
            </a:endParaRPr>
          </a:p>
        </p:txBody>
      </p:sp>
    </p:spTree>
    <p:extLst>
      <p:ext uri="{BB962C8B-B14F-4D97-AF65-F5344CB8AC3E}">
        <p14:creationId xmlns:p14="http://schemas.microsoft.com/office/powerpoint/2010/main" val="144649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1800" dirty="0" smtClean="0"/>
              <a:t>What Happens If No Clear Cutting In Boreal Forest of Northwestern Ontario?</a:t>
            </a:r>
            <a:endParaRPr lang="en-US" sz="1800"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20</a:t>
            </a:fld>
            <a:endParaRPr lang="en-CA" dirty="0"/>
          </a:p>
        </p:txBody>
      </p:sp>
      <p:pic>
        <p:nvPicPr>
          <p:cNvPr id="32770"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066800"/>
            <a:ext cx="1871608" cy="27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3962400"/>
            <a:ext cx="1143000" cy="211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92276" y="989524"/>
            <a:ext cx="2078294" cy="258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352800" y="3928072"/>
            <a:ext cx="1752600" cy="247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1" y="1091594"/>
            <a:ext cx="1676400" cy="2562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4227231"/>
            <a:ext cx="2895600" cy="1944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3776990"/>
            <a:ext cx="2209800" cy="261610"/>
          </a:xfrm>
          <a:prstGeom prst="rect">
            <a:avLst/>
          </a:prstGeom>
          <a:noFill/>
        </p:spPr>
        <p:txBody>
          <a:bodyPr wrap="square" rtlCol="0">
            <a:spAutoFit/>
          </a:bodyPr>
          <a:lstStyle/>
          <a:p>
            <a:r>
              <a:rPr lang="en-US" sz="1100" dirty="0" smtClean="0">
                <a:solidFill>
                  <a:srgbClr val="FF0000"/>
                </a:solidFill>
              </a:rPr>
              <a:t>Jack Pine – Shade Intolerant</a:t>
            </a:r>
            <a:endParaRPr lang="en-US" sz="1100" dirty="0">
              <a:solidFill>
                <a:srgbClr val="FF0000"/>
              </a:solidFill>
            </a:endParaRPr>
          </a:p>
        </p:txBody>
      </p:sp>
      <p:sp>
        <p:nvSpPr>
          <p:cNvPr id="7" name="Rectangle 6"/>
          <p:cNvSpPr/>
          <p:nvPr/>
        </p:nvSpPr>
        <p:spPr>
          <a:xfrm>
            <a:off x="2209800" y="3657600"/>
            <a:ext cx="1980029" cy="261610"/>
          </a:xfrm>
          <a:prstGeom prst="rect">
            <a:avLst/>
          </a:prstGeom>
        </p:spPr>
        <p:txBody>
          <a:bodyPr wrap="none">
            <a:spAutoFit/>
          </a:bodyPr>
          <a:lstStyle/>
          <a:p>
            <a:pPr lvl="0"/>
            <a:r>
              <a:rPr lang="en-US" sz="1100" dirty="0" smtClean="0">
                <a:solidFill>
                  <a:srgbClr val="FF0000"/>
                </a:solidFill>
              </a:rPr>
              <a:t>Balsam Fir </a:t>
            </a:r>
            <a:r>
              <a:rPr lang="en-US" sz="1100" dirty="0">
                <a:solidFill>
                  <a:srgbClr val="FF0000"/>
                </a:solidFill>
              </a:rPr>
              <a:t>– </a:t>
            </a:r>
            <a:r>
              <a:rPr lang="en-US" sz="1100" dirty="0" smtClean="0">
                <a:solidFill>
                  <a:srgbClr val="FF0000"/>
                </a:solidFill>
              </a:rPr>
              <a:t>Shade </a:t>
            </a:r>
            <a:r>
              <a:rPr lang="en-US" sz="1100" dirty="0">
                <a:solidFill>
                  <a:srgbClr val="FF0000"/>
                </a:solidFill>
              </a:rPr>
              <a:t>T</a:t>
            </a:r>
            <a:r>
              <a:rPr lang="en-US" sz="1100" dirty="0" smtClean="0">
                <a:solidFill>
                  <a:srgbClr val="FF0000"/>
                </a:solidFill>
              </a:rPr>
              <a:t>olerant</a:t>
            </a:r>
            <a:endParaRPr lang="en-US" sz="1100" dirty="0">
              <a:solidFill>
                <a:srgbClr val="FF0000"/>
              </a:solidFill>
            </a:endParaRPr>
          </a:p>
        </p:txBody>
      </p:sp>
      <p:sp>
        <p:nvSpPr>
          <p:cNvPr id="8" name="Rectangle 7"/>
          <p:cNvSpPr/>
          <p:nvPr/>
        </p:nvSpPr>
        <p:spPr>
          <a:xfrm>
            <a:off x="4389914" y="3657600"/>
            <a:ext cx="2544286" cy="261610"/>
          </a:xfrm>
          <a:prstGeom prst="rect">
            <a:avLst/>
          </a:prstGeom>
        </p:spPr>
        <p:txBody>
          <a:bodyPr wrap="none">
            <a:spAutoFit/>
          </a:bodyPr>
          <a:lstStyle/>
          <a:p>
            <a:pPr lvl="0"/>
            <a:r>
              <a:rPr lang="en-US" sz="1100" dirty="0" smtClean="0">
                <a:solidFill>
                  <a:srgbClr val="FF0000"/>
                </a:solidFill>
              </a:rPr>
              <a:t>Black Spruce – Semi Shade </a:t>
            </a:r>
            <a:r>
              <a:rPr lang="en-US" sz="1100" dirty="0">
                <a:solidFill>
                  <a:srgbClr val="FF0000"/>
                </a:solidFill>
              </a:rPr>
              <a:t>T</a:t>
            </a:r>
            <a:r>
              <a:rPr lang="en-US" sz="1100" dirty="0" smtClean="0">
                <a:solidFill>
                  <a:srgbClr val="FF0000"/>
                </a:solidFill>
              </a:rPr>
              <a:t>olerant</a:t>
            </a:r>
            <a:endParaRPr lang="en-US" sz="1100" dirty="0">
              <a:solidFill>
                <a:srgbClr val="FF0000"/>
              </a:solidFill>
            </a:endParaRPr>
          </a:p>
        </p:txBody>
      </p:sp>
      <p:sp>
        <p:nvSpPr>
          <p:cNvPr id="10" name="Rectangle 9"/>
          <p:cNvSpPr/>
          <p:nvPr/>
        </p:nvSpPr>
        <p:spPr>
          <a:xfrm>
            <a:off x="530779" y="6181505"/>
            <a:ext cx="2095445" cy="261610"/>
          </a:xfrm>
          <a:prstGeom prst="rect">
            <a:avLst/>
          </a:prstGeom>
        </p:spPr>
        <p:txBody>
          <a:bodyPr wrap="none">
            <a:spAutoFit/>
          </a:bodyPr>
          <a:lstStyle/>
          <a:p>
            <a:pPr lvl="0"/>
            <a:r>
              <a:rPr lang="en-US" sz="1100" dirty="0" smtClean="0">
                <a:solidFill>
                  <a:srgbClr val="FF0000"/>
                </a:solidFill>
              </a:rPr>
              <a:t>White Birch </a:t>
            </a:r>
            <a:r>
              <a:rPr lang="en-US" sz="1100" dirty="0">
                <a:solidFill>
                  <a:srgbClr val="FF0000"/>
                </a:solidFill>
              </a:rPr>
              <a:t>– Shade Intolerant</a:t>
            </a:r>
          </a:p>
        </p:txBody>
      </p:sp>
      <p:sp>
        <p:nvSpPr>
          <p:cNvPr id="11" name="Rectangle 10"/>
          <p:cNvSpPr/>
          <p:nvPr/>
        </p:nvSpPr>
        <p:spPr>
          <a:xfrm>
            <a:off x="2895600" y="6443990"/>
            <a:ext cx="2441694" cy="261610"/>
          </a:xfrm>
          <a:prstGeom prst="rect">
            <a:avLst/>
          </a:prstGeom>
        </p:spPr>
        <p:txBody>
          <a:bodyPr wrap="none">
            <a:spAutoFit/>
          </a:bodyPr>
          <a:lstStyle/>
          <a:p>
            <a:pPr lvl="0"/>
            <a:r>
              <a:rPr lang="en-US" sz="1100" dirty="0" smtClean="0">
                <a:solidFill>
                  <a:srgbClr val="FF0000"/>
                </a:solidFill>
              </a:rPr>
              <a:t>Trembling Aspen </a:t>
            </a:r>
            <a:r>
              <a:rPr lang="en-US" sz="1100" dirty="0">
                <a:solidFill>
                  <a:srgbClr val="FF0000"/>
                </a:solidFill>
              </a:rPr>
              <a:t>– Shade Intolerant</a:t>
            </a:r>
          </a:p>
        </p:txBody>
      </p:sp>
      <p:sp>
        <p:nvSpPr>
          <p:cNvPr id="13" name="Rectangle 12"/>
          <p:cNvSpPr/>
          <p:nvPr/>
        </p:nvSpPr>
        <p:spPr>
          <a:xfrm>
            <a:off x="5029200" y="6172200"/>
            <a:ext cx="2324675" cy="246221"/>
          </a:xfrm>
          <a:prstGeom prst="rect">
            <a:avLst/>
          </a:prstGeom>
        </p:spPr>
        <p:txBody>
          <a:bodyPr wrap="none">
            <a:spAutoFit/>
          </a:bodyPr>
          <a:lstStyle/>
          <a:p>
            <a:pPr lvl="0"/>
            <a:r>
              <a:rPr lang="en-US" sz="1000" dirty="0">
                <a:solidFill>
                  <a:srgbClr val="FF0000"/>
                </a:solidFill>
              </a:rPr>
              <a:t>White </a:t>
            </a:r>
            <a:r>
              <a:rPr lang="en-US" sz="1000" dirty="0" smtClean="0">
                <a:solidFill>
                  <a:srgbClr val="FF0000"/>
                </a:solidFill>
              </a:rPr>
              <a:t>Spruce  </a:t>
            </a:r>
            <a:r>
              <a:rPr lang="en-US" sz="1000" dirty="0">
                <a:solidFill>
                  <a:srgbClr val="FF0000"/>
                </a:solidFill>
              </a:rPr>
              <a:t>– </a:t>
            </a:r>
            <a:r>
              <a:rPr lang="en-US" sz="1000" dirty="0" smtClean="0">
                <a:solidFill>
                  <a:srgbClr val="FF0000"/>
                </a:solidFill>
              </a:rPr>
              <a:t>Semi Shade </a:t>
            </a:r>
            <a:r>
              <a:rPr lang="en-US" sz="1000" dirty="0">
                <a:solidFill>
                  <a:srgbClr val="FF0000"/>
                </a:solidFill>
              </a:rPr>
              <a:t>Tolerant</a:t>
            </a:r>
          </a:p>
        </p:txBody>
      </p:sp>
      <p:pic>
        <p:nvPicPr>
          <p:cNvPr id="2051" name="Picture 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132482" y="1066800"/>
            <a:ext cx="1249518" cy="2562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781800" y="3657600"/>
            <a:ext cx="2000869" cy="261610"/>
          </a:xfrm>
          <a:prstGeom prst="rect">
            <a:avLst/>
          </a:prstGeom>
        </p:spPr>
        <p:txBody>
          <a:bodyPr wrap="none">
            <a:spAutoFit/>
          </a:bodyPr>
          <a:lstStyle/>
          <a:p>
            <a:pPr lvl="0"/>
            <a:r>
              <a:rPr lang="en-US" sz="1100" dirty="0" smtClean="0">
                <a:solidFill>
                  <a:srgbClr val="FF0000"/>
                </a:solidFill>
              </a:rPr>
              <a:t>Tamarack </a:t>
            </a:r>
            <a:r>
              <a:rPr lang="en-US" sz="1100" dirty="0">
                <a:solidFill>
                  <a:srgbClr val="FF0000"/>
                </a:solidFill>
              </a:rPr>
              <a:t>– Shade Intolerant</a:t>
            </a:r>
          </a:p>
        </p:txBody>
      </p:sp>
      <p:pic>
        <p:nvPicPr>
          <p:cNvPr id="2052" name="Picture 4"/>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775580" y="4038600"/>
            <a:ext cx="2285575" cy="1635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001953" y="5791200"/>
            <a:ext cx="1989647" cy="246221"/>
          </a:xfrm>
          <a:prstGeom prst="rect">
            <a:avLst/>
          </a:prstGeom>
        </p:spPr>
        <p:txBody>
          <a:bodyPr wrap="none">
            <a:spAutoFit/>
          </a:bodyPr>
          <a:lstStyle/>
          <a:p>
            <a:r>
              <a:rPr lang="en-US" sz="1000" dirty="0" smtClean="0">
                <a:solidFill>
                  <a:srgbClr val="FF0000"/>
                </a:solidFill>
              </a:rPr>
              <a:t>Blue Berries  </a:t>
            </a:r>
            <a:r>
              <a:rPr lang="en-US" sz="1000" dirty="0">
                <a:solidFill>
                  <a:srgbClr val="FF0000"/>
                </a:solidFill>
              </a:rPr>
              <a:t>– Shade </a:t>
            </a:r>
            <a:r>
              <a:rPr lang="en-US" sz="1000" dirty="0" smtClean="0">
                <a:solidFill>
                  <a:srgbClr val="FF0000"/>
                </a:solidFill>
              </a:rPr>
              <a:t>Intolerant</a:t>
            </a:r>
            <a:endParaRPr lang="en-US" dirty="0"/>
          </a:p>
        </p:txBody>
      </p:sp>
      <p:sp>
        <p:nvSpPr>
          <p:cNvPr id="12" name="TextBox 11"/>
          <p:cNvSpPr txBox="1"/>
          <p:nvPr/>
        </p:nvSpPr>
        <p:spPr>
          <a:xfrm>
            <a:off x="457200" y="609600"/>
            <a:ext cx="1600200" cy="3170099"/>
          </a:xfrm>
          <a:prstGeom prst="rect">
            <a:avLst/>
          </a:prstGeom>
          <a:noFill/>
        </p:spPr>
        <p:txBody>
          <a:bodyPr wrap="square" rtlCol="0">
            <a:spAutoFit/>
          </a:bodyPr>
          <a:lstStyle/>
          <a:p>
            <a:r>
              <a:rPr lang="en-US" sz="20000" dirty="0" smtClean="0">
                <a:solidFill>
                  <a:srgbClr val="FF0000"/>
                </a:solidFill>
              </a:rPr>
              <a:t>x</a:t>
            </a:r>
            <a:endParaRPr lang="en-US" sz="20000" dirty="0">
              <a:solidFill>
                <a:srgbClr val="FF0000"/>
              </a:solidFill>
            </a:endParaRPr>
          </a:p>
        </p:txBody>
      </p:sp>
      <p:sp>
        <p:nvSpPr>
          <p:cNvPr id="16" name="Rectangle 15"/>
          <p:cNvSpPr/>
          <p:nvPr/>
        </p:nvSpPr>
        <p:spPr>
          <a:xfrm>
            <a:off x="685800" y="3429000"/>
            <a:ext cx="1467068" cy="3170099"/>
          </a:xfrm>
          <a:prstGeom prst="rect">
            <a:avLst/>
          </a:prstGeom>
        </p:spPr>
        <p:txBody>
          <a:bodyPr wrap="none">
            <a:spAutoFit/>
          </a:bodyPr>
          <a:lstStyle/>
          <a:p>
            <a:pPr lvl="0"/>
            <a:r>
              <a:rPr lang="en-US" sz="20000" dirty="0">
                <a:solidFill>
                  <a:srgbClr val="FF0000"/>
                </a:solidFill>
              </a:rPr>
              <a:t>x</a:t>
            </a:r>
          </a:p>
        </p:txBody>
      </p:sp>
      <p:sp>
        <p:nvSpPr>
          <p:cNvPr id="17" name="Rectangle 16"/>
          <p:cNvSpPr/>
          <p:nvPr/>
        </p:nvSpPr>
        <p:spPr>
          <a:xfrm>
            <a:off x="3495566" y="3438331"/>
            <a:ext cx="1467068" cy="3170099"/>
          </a:xfrm>
          <a:prstGeom prst="rect">
            <a:avLst/>
          </a:prstGeom>
        </p:spPr>
        <p:txBody>
          <a:bodyPr wrap="none">
            <a:spAutoFit/>
          </a:bodyPr>
          <a:lstStyle/>
          <a:p>
            <a:pPr lvl="0"/>
            <a:r>
              <a:rPr lang="en-US" sz="20000" dirty="0">
                <a:solidFill>
                  <a:srgbClr val="FF0000"/>
                </a:solidFill>
              </a:rPr>
              <a:t>x</a:t>
            </a:r>
          </a:p>
        </p:txBody>
      </p:sp>
      <p:sp>
        <p:nvSpPr>
          <p:cNvPr id="18" name="Rectangle 17"/>
          <p:cNvSpPr/>
          <p:nvPr/>
        </p:nvSpPr>
        <p:spPr>
          <a:xfrm>
            <a:off x="7312017" y="2971800"/>
            <a:ext cx="1467068" cy="3170099"/>
          </a:xfrm>
          <a:prstGeom prst="rect">
            <a:avLst/>
          </a:prstGeom>
        </p:spPr>
        <p:txBody>
          <a:bodyPr wrap="none">
            <a:spAutoFit/>
          </a:bodyPr>
          <a:lstStyle/>
          <a:p>
            <a:pPr lvl="0"/>
            <a:r>
              <a:rPr lang="en-US" sz="20000" dirty="0">
                <a:solidFill>
                  <a:srgbClr val="FF0000"/>
                </a:solidFill>
              </a:rPr>
              <a:t>x</a:t>
            </a:r>
          </a:p>
        </p:txBody>
      </p:sp>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7400" y="1838593"/>
            <a:ext cx="2190750" cy="447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4797" y="1895976"/>
            <a:ext cx="2190750" cy="447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203" y="4632619"/>
            <a:ext cx="2190750" cy="447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2438400" y="609600"/>
            <a:ext cx="1467068" cy="3170099"/>
          </a:xfrm>
          <a:prstGeom prst="rect">
            <a:avLst/>
          </a:prstGeom>
        </p:spPr>
        <p:txBody>
          <a:bodyPr wrap="none">
            <a:spAutoFit/>
          </a:bodyPr>
          <a:lstStyle/>
          <a:p>
            <a:pPr lvl="0"/>
            <a:r>
              <a:rPr lang="en-US" sz="20000" dirty="0">
                <a:solidFill>
                  <a:srgbClr val="FF0000"/>
                </a:solidFill>
              </a:rPr>
              <a:t>x</a:t>
            </a:r>
          </a:p>
        </p:txBody>
      </p:sp>
      <p:sp>
        <p:nvSpPr>
          <p:cNvPr id="20" name="Rectangle 19"/>
          <p:cNvSpPr/>
          <p:nvPr/>
        </p:nvSpPr>
        <p:spPr>
          <a:xfrm>
            <a:off x="4797889" y="609600"/>
            <a:ext cx="1467068" cy="3170099"/>
          </a:xfrm>
          <a:prstGeom prst="rect">
            <a:avLst/>
          </a:prstGeom>
        </p:spPr>
        <p:txBody>
          <a:bodyPr wrap="none">
            <a:spAutoFit/>
          </a:bodyPr>
          <a:lstStyle/>
          <a:p>
            <a:pPr lvl="0"/>
            <a:r>
              <a:rPr lang="en-US" sz="20000" dirty="0">
                <a:solidFill>
                  <a:srgbClr val="FF0000"/>
                </a:solidFill>
              </a:rPr>
              <a:t>x</a:t>
            </a:r>
          </a:p>
        </p:txBody>
      </p:sp>
      <p:sp>
        <p:nvSpPr>
          <p:cNvPr id="21" name="Rectangle 20"/>
          <p:cNvSpPr/>
          <p:nvPr/>
        </p:nvSpPr>
        <p:spPr>
          <a:xfrm>
            <a:off x="5305534" y="3404696"/>
            <a:ext cx="1467068" cy="3170099"/>
          </a:xfrm>
          <a:prstGeom prst="rect">
            <a:avLst/>
          </a:prstGeom>
        </p:spPr>
        <p:txBody>
          <a:bodyPr wrap="none">
            <a:spAutoFit/>
          </a:bodyPr>
          <a:lstStyle/>
          <a:p>
            <a:pPr lvl="0"/>
            <a:r>
              <a:rPr lang="en-US" sz="20000" dirty="0">
                <a:solidFill>
                  <a:srgbClr val="FF0000"/>
                </a:solidFill>
              </a:rPr>
              <a:t>x</a:t>
            </a:r>
          </a:p>
        </p:txBody>
      </p:sp>
      <p:pic>
        <p:nvPicPr>
          <p:cNvPr id="1229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62057" y="-76200"/>
            <a:ext cx="4329113" cy="534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21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Happens If No Clear Cutting (Northwestern Ontario - Example)</a:t>
            </a:r>
            <a:endParaRPr lang="en-US" dirty="0"/>
          </a:p>
        </p:txBody>
      </p:sp>
      <p:sp>
        <p:nvSpPr>
          <p:cNvPr id="3" name="Content Placeholder 2"/>
          <p:cNvSpPr>
            <a:spLocks noGrp="1"/>
          </p:cNvSpPr>
          <p:nvPr>
            <p:ph idx="1"/>
          </p:nvPr>
        </p:nvSpPr>
        <p:spPr>
          <a:xfrm>
            <a:off x="179512" y="1295400"/>
            <a:ext cx="8784976" cy="4525963"/>
          </a:xfrm>
        </p:spPr>
        <p:txBody>
          <a:bodyPr/>
          <a:lstStyle/>
          <a:p>
            <a:pPr algn="ctr"/>
            <a:r>
              <a:rPr lang="en-US" sz="2300" dirty="0" smtClean="0"/>
              <a:t>Kenora Forest Products (Kenora)</a:t>
            </a:r>
          </a:p>
          <a:p>
            <a:pPr algn="ctr"/>
            <a:r>
              <a:rPr lang="en-US" sz="2300" dirty="0" smtClean="0"/>
              <a:t>Weyerhaeuser (Kenora)</a:t>
            </a:r>
          </a:p>
          <a:p>
            <a:pPr algn="ctr"/>
            <a:r>
              <a:rPr lang="en-US" sz="2300" dirty="0" smtClean="0"/>
              <a:t>Domtar (Dryden)</a:t>
            </a:r>
          </a:p>
          <a:p>
            <a:pPr algn="ctr"/>
            <a:r>
              <a:rPr lang="en-US" sz="2300" dirty="0" smtClean="0"/>
              <a:t>EACom (Ear Falls)</a:t>
            </a:r>
          </a:p>
          <a:p>
            <a:pPr algn="ctr"/>
            <a:r>
              <a:rPr lang="en-US" sz="2300" dirty="0" smtClean="0"/>
              <a:t>Norbord (Barwick)</a:t>
            </a:r>
          </a:p>
          <a:p>
            <a:pPr algn="ctr"/>
            <a:r>
              <a:rPr lang="en-US" sz="2300" dirty="0" smtClean="0"/>
              <a:t>Whitefeather (Pikgangikum/Red Lake)</a:t>
            </a:r>
          </a:p>
          <a:p>
            <a:pPr algn="ctr"/>
            <a:r>
              <a:rPr lang="en-US" sz="2300" dirty="0" smtClean="0"/>
              <a:t>Resolute (Ignace, Atikokan, Thunder Bay x 2)</a:t>
            </a:r>
          </a:p>
          <a:p>
            <a:pPr algn="ctr"/>
            <a:r>
              <a:rPr lang="en-US" sz="2300" dirty="0" smtClean="0"/>
              <a:t>AV Terrace Bay (Terrace Bay)</a:t>
            </a:r>
          </a:p>
          <a:p>
            <a:pPr algn="ctr"/>
            <a:r>
              <a:rPr lang="en-US" sz="2300" dirty="0" smtClean="0"/>
              <a:t>NFMC (Marathon)</a:t>
            </a:r>
          </a:p>
          <a:p>
            <a:pPr algn="ctr"/>
            <a:r>
              <a:rPr lang="en-US" sz="2300" dirty="0" smtClean="0"/>
              <a:t>All directly and indirectly dependent businesses.</a:t>
            </a:r>
          </a:p>
          <a:p>
            <a:pPr algn="ctr"/>
            <a:r>
              <a:rPr lang="en-US" sz="2300" dirty="0" smtClean="0"/>
              <a:t> </a:t>
            </a:r>
            <a:r>
              <a:rPr lang="en-US" sz="2300" dirty="0"/>
              <a:t>P</a:t>
            </a:r>
            <a:r>
              <a:rPr lang="en-US" sz="2300" dirty="0" smtClean="0"/>
              <a:t>ublic infrastructure supported by the industry and people.</a:t>
            </a:r>
          </a:p>
        </p:txBody>
      </p:sp>
      <p:sp>
        <p:nvSpPr>
          <p:cNvPr id="4" name="Slide Number Placeholder 3"/>
          <p:cNvSpPr>
            <a:spLocks noGrp="1"/>
          </p:cNvSpPr>
          <p:nvPr>
            <p:ph type="sldNum" sz="quarter" idx="4"/>
          </p:nvPr>
        </p:nvSpPr>
        <p:spPr/>
        <p:txBody>
          <a:bodyPr/>
          <a:lstStyle/>
          <a:p>
            <a:fld id="{D5318631-5C24-4821-B8D4-FEB4A0C6167F}" type="slidenum">
              <a:rPr lang="en-CA" smtClean="0"/>
              <a:pPr/>
              <a:t>21</a:t>
            </a:fld>
            <a:endParaRPr lang="en-CA" dirty="0"/>
          </a:p>
        </p:txBody>
      </p:sp>
      <p:sp>
        <p:nvSpPr>
          <p:cNvPr id="5" name="TextBox 4"/>
          <p:cNvSpPr txBox="1"/>
          <p:nvPr/>
        </p:nvSpPr>
        <p:spPr>
          <a:xfrm>
            <a:off x="2438400" y="-90547"/>
            <a:ext cx="457200" cy="7786747"/>
          </a:xfrm>
          <a:prstGeom prst="rect">
            <a:avLst/>
          </a:prstGeom>
          <a:noFill/>
        </p:spPr>
        <p:txBody>
          <a:bodyPr wrap="square" rtlCol="0">
            <a:spAutoFit/>
          </a:bodyPr>
          <a:lstStyle/>
          <a:p>
            <a:r>
              <a:rPr lang="en-US" sz="50000" dirty="0" smtClean="0">
                <a:solidFill>
                  <a:srgbClr val="FF0000"/>
                </a:solidFill>
              </a:rPr>
              <a:t>X</a:t>
            </a:r>
            <a:endParaRPr lang="en-US" sz="50000" dirty="0">
              <a:solidFill>
                <a:srgbClr val="FF0000"/>
              </a:solidFill>
            </a:endParaRPr>
          </a:p>
        </p:txBody>
      </p:sp>
    </p:spTree>
    <p:extLst>
      <p:ext uri="{BB962C8B-B14F-4D97-AF65-F5344CB8AC3E}">
        <p14:creationId xmlns:p14="http://schemas.microsoft.com/office/powerpoint/2010/main" val="161060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Types of Forest Disturbances – The Reset Button</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22</a:t>
            </a:fld>
            <a:endParaRPr lang="en-CA"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411062"/>
            <a:ext cx="2822693" cy="18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447800"/>
            <a:ext cx="2786063"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487487"/>
            <a:ext cx="2816225"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345887"/>
            <a:ext cx="457835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4461" y="3352800"/>
            <a:ext cx="4103687"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0" y="2020669"/>
            <a:ext cx="1646605" cy="646331"/>
          </a:xfrm>
          <a:prstGeom prst="rect">
            <a:avLst/>
          </a:prstGeom>
          <a:noFill/>
        </p:spPr>
        <p:txBody>
          <a:bodyPr wrap="none" rtlCol="0">
            <a:spAutoFit/>
          </a:bodyPr>
          <a:lstStyle/>
          <a:p>
            <a:r>
              <a:rPr lang="en-US" sz="3600" dirty="0" smtClean="0">
                <a:solidFill>
                  <a:srgbClr val="FF0000"/>
                </a:solidFill>
              </a:rPr>
              <a:t>Insects</a:t>
            </a:r>
            <a:endParaRPr lang="en-US" sz="3600" dirty="0">
              <a:solidFill>
                <a:srgbClr val="FF0000"/>
              </a:solidFill>
            </a:endParaRPr>
          </a:p>
        </p:txBody>
      </p:sp>
      <p:sp>
        <p:nvSpPr>
          <p:cNvPr id="5" name="TextBox 4"/>
          <p:cNvSpPr txBox="1"/>
          <p:nvPr/>
        </p:nvSpPr>
        <p:spPr>
          <a:xfrm>
            <a:off x="3810000" y="2057400"/>
            <a:ext cx="1851789" cy="646331"/>
          </a:xfrm>
          <a:prstGeom prst="rect">
            <a:avLst/>
          </a:prstGeom>
          <a:noFill/>
        </p:spPr>
        <p:txBody>
          <a:bodyPr wrap="none" rtlCol="0">
            <a:spAutoFit/>
          </a:bodyPr>
          <a:lstStyle/>
          <a:p>
            <a:r>
              <a:rPr lang="en-US" sz="3600" dirty="0" smtClean="0">
                <a:solidFill>
                  <a:srgbClr val="FF0000"/>
                </a:solidFill>
              </a:rPr>
              <a:t>Disease</a:t>
            </a:r>
            <a:endParaRPr lang="en-US" sz="3600" dirty="0">
              <a:solidFill>
                <a:srgbClr val="FF0000"/>
              </a:solidFill>
            </a:endParaRPr>
          </a:p>
        </p:txBody>
      </p:sp>
      <p:sp>
        <p:nvSpPr>
          <p:cNvPr id="6" name="TextBox 5"/>
          <p:cNvSpPr txBox="1"/>
          <p:nvPr/>
        </p:nvSpPr>
        <p:spPr>
          <a:xfrm>
            <a:off x="6934200" y="2133600"/>
            <a:ext cx="1371600" cy="646331"/>
          </a:xfrm>
          <a:prstGeom prst="rect">
            <a:avLst/>
          </a:prstGeom>
          <a:noFill/>
        </p:spPr>
        <p:txBody>
          <a:bodyPr wrap="square" rtlCol="0">
            <a:spAutoFit/>
          </a:bodyPr>
          <a:lstStyle/>
          <a:p>
            <a:r>
              <a:rPr lang="en-US" sz="3600" dirty="0" smtClean="0">
                <a:solidFill>
                  <a:srgbClr val="FF0000"/>
                </a:solidFill>
              </a:rPr>
              <a:t>Wind</a:t>
            </a:r>
            <a:endParaRPr lang="en-US" sz="3600" dirty="0">
              <a:solidFill>
                <a:srgbClr val="FF0000"/>
              </a:solidFill>
            </a:endParaRPr>
          </a:p>
        </p:txBody>
      </p:sp>
      <p:sp>
        <p:nvSpPr>
          <p:cNvPr id="7" name="TextBox 6"/>
          <p:cNvSpPr txBox="1"/>
          <p:nvPr/>
        </p:nvSpPr>
        <p:spPr>
          <a:xfrm>
            <a:off x="2133600" y="5715000"/>
            <a:ext cx="990600" cy="646331"/>
          </a:xfrm>
          <a:prstGeom prst="rect">
            <a:avLst/>
          </a:prstGeom>
          <a:noFill/>
        </p:spPr>
        <p:txBody>
          <a:bodyPr wrap="square" rtlCol="0">
            <a:spAutoFit/>
          </a:bodyPr>
          <a:lstStyle/>
          <a:p>
            <a:r>
              <a:rPr lang="en-US" sz="3600" dirty="0" smtClean="0">
                <a:solidFill>
                  <a:srgbClr val="FF0000"/>
                </a:solidFill>
              </a:rPr>
              <a:t>Fire</a:t>
            </a:r>
            <a:endParaRPr lang="en-US" sz="3600" dirty="0">
              <a:solidFill>
                <a:srgbClr val="FF0000"/>
              </a:solidFill>
            </a:endParaRPr>
          </a:p>
        </p:txBody>
      </p:sp>
      <p:sp>
        <p:nvSpPr>
          <p:cNvPr id="8" name="TextBox 7"/>
          <p:cNvSpPr txBox="1"/>
          <p:nvPr/>
        </p:nvSpPr>
        <p:spPr>
          <a:xfrm>
            <a:off x="5715000" y="5562600"/>
            <a:ext cx="2514600" cy="646331"/>
          </a:xfrm>
          <a:prstGeom prst="rect">
            <a:avLst/>
          </a:prstGeom>
          <a:noFill/>
        </p:spPr>
        <p:txBody>
          <a:bodyPr wrap="square" rtlCol="0">
            <a:spAutoFit/>
          </a:bodyPr>
          <a:lstStyle/>
          <a:p>
            <a:r>
              <a:rPr lang="en-US" sz="3600" dirty="0" smtClean="0">
                <a:solidFill>
                  <a:srgbClr val="FF0000"/>
                </a:solidFill>
              </a:rPr>
              <a:t>Harvesting</a:t>
            </a:r>
            <a:endParaRPr lang="en-US" sz="3600" dirty="0">
              <a:solidFill>
                <a:srgbClr val="FF0000"/>
              </a:solidFill>
            </a:endParaRPr>
          </a:p>
        </p:txBody>
      </p:sp>
    </p:spTree>
    <p:extLst>
      <p:ext uri="{BB962C8B-B14F-4D97-AF65-F5344CB8AC3E}">
        <p14:creationId xmlns:p14="http://schemas.microsoft.com/office/powerpoint/2010/main" val="59747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Natural Forest Succession – Forests Change Over Time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23</a:t>
            </a:fld>
            <a:endParaRPr lang="en-CA"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0747"/>
            <a:ext cx="4096867" cy="236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1328737"/>
            <a:ext cx="2268537"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286000"/>
            <a:ext cx="22129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2" y="4044950"/>
            <a:ext cx="3309937"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343400"/>
            <a:ext cx="3243263"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6778625" y="762000"/>
            <a:ext cx="2289175"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500" dirty="0">
                <a:solidFill>
                  <a:srgbClr val="2C2C2C"/>
                </a:solidFill>
              </a:rPr>
              <a:t>Natural forest </a:t>
            </a:r>
            <a:r>
              <a:rPr lang="en-US" sz="1500" dirty="0" smtClean="0">
                <a:solidFill>
                  <a:srgbClr val="2C2C2C"/>
                </a:solidFill>
              </a:rPr>
              <a:t>disturbances and </a:t>
            </a:r>
            <a:r>
              <a:rPr lang="en-US" sz="1500" dirty="0">
                <a:solidFill>
                  <a:srgbClr val="2C2C2C"/>
                </a:solidFill>
              </a:rPr>
              <a:t>logging may not be look visually </a:t>
            </a:r>
            <a:r>
              <a:rPr lang="en-US" sz="1500" dirty="0" smtClean="0">
                <a:solidFill>
                  <a:srgbClr val="2C2C2C"/>
                </a:solidFill>
              </a:rPr>
              <a:t>pleasing at the onset of the disturbance.</a:t>
            </a:r>
            <a:endParaRPr lang="en-US" sz="1500" dirty="0">
              <a:solidFill>
                <a:srgbClr val="2C2C2C"/>
              </a:solidFill>
            </a:endParaRPr>
          </a:p>
        </p:txBody>
      </p:sp>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1313" y="1737518"/>
            <a:ext cx="1700213"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198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Artificial Forest Succession – Forests Change Over Time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24</a:t>
            </a:fld>
            <a:endParaRPr lang="en-CA" dirty="0"/>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9463" y="1524000"/>
            <a:ext cx="2700337"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25" y="1524000"/>
            <a:ext cx="25177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3352800"/>
            <a:ext cx="271303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Grp="1" noChangeAspect="1" noChangeArrowheads="1"/>
          </p:cNvPicPr>
          <p:nvPr>
            <p:ph idx="1"/>
          </p:nvPr>
        </p:nvPicPr>
        <p:blipFill>
          <a:blip r:embed="rId5" cstate="screen">
            <a:extLst>
              <a:ext uri="{28A0092B-C50C-407E-A947-70E740481C1C}">
                <a14:useLocalDpi xmlns:a14="http://schemas.microsoft.com/office/drawing/2010/main" val="0"/>
              </a:ext>
            </a:extLst>
          </a:blip>
          <a:srcRect/>
          <a:stretch>
            <a:fillRect/>
          </a:stretch>
        </p:blipFill>
        <p:spPr bwMode="auto">
          <a:xfrm>
            <a:off x="228600" y="1447800"/>
            <a:ext cx="2743200" cy="177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432718" y="5638800"/>
            <a:ext cx="6720682"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Natural and man made disturbance in general is not visually appealing to most – but as you will see – it does come back!</a:t>
            </a:r>
            <a:endParaRPr lang="en-US" dirty="0">
              <a:solidFill>
                <a:schemeClr val="tx1"/>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608604"/>
            <a:ext cx="3429000" cy="157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3587532"/>
            <a:ext cx="2764914" cy="188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41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Disturbance </a:t>
            </a:r>
            <a:r>
              <a:rPr lang="en-US" dirty="0"/>
              <a:t>T</a:t>
            </a:r>
            <a:r>
              <a:rPr lang="en-US" dirty="0" smtClean="0"/>
              <a:t>hen </a:t>
            </a:r>
            <a:r>
              <a:rPr lang="en-US" dirty="0"/>
              <a:t>S</a:t>
            </a:r>
            <a:r>
              <a:rPr lang="en-US" dirty="0" smtClean="0"/>
              <a:t>uccession – It </a:t>
            </a:r>
            <a:r>
              <a:rPr lang="en-US" dirty="0"/>
              <a:t>I</a:t>
            </a:r>
            <a:r>
              <a:rPr lang="en-US" dirty="0" smtClean="0"/>
              <a:t>s </a:t>
            </a:r>
            <a:r>
              <a:rPr lang="en-US" dirty="0"/>
              <a:t>A</a:t>
            </a:r>
            <a:r>
              <a:rPr lang="en-US" dirty="0" smtClean="0"/>
              <a:t> </a:t>
            </a:r>
            <a:r>
              <a:rPr lang="en-US" dirty="0"/>
              <a:t>R</a:t>
            </a:r>
            <a:r>
              <a:rPr lang="en-US" dirty="0" smtClean="0"/>
              <a:t>epeating </a:t>
            </a:r>
            <a:r>
              <a:rPr lang="en-US" dirty="0"/>
              <a:t>P</a:t>
            </a:r>
            <a:r>
              <a:rPr lang="en-US" dirty="0" smtClean="0"/>
              <a:t>rocess</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25</a:t>
            </a:fld>
            <a:endParaRPr lang="en-CA" dirty="0"/>
          </a:p>
        </p:txBody>
      </p:sp>
      <p:pic>
        <p:nvPicPr>
          <p:cNvPr id="296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4907" y="1258947"/>
            <a:ext cx="7393293" cy="493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rved Up Arrow 2"/>
          <p:cNvSpPr/>
          <p:nvPr/>
        </p:nvSpPr>
        <p:spPr>
          <a:xfrm rot="10800000">
            <a:off x="914400" y="2514599"/>
            <a:ext cx="7543800" cy="1143000"/>
          </a:xfrm>
          <a:prstGeom prst="curvedUpArrow">
            <a:avLst/>
          </a:prstGeom>
          <a:solidFill>
            <a:schemeClr val="accent4">
              <a:lumMod val="50000"/>
              <a:lumOff val="50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Curved Up Arrow 6"/>
          <p:cNvSpPr/>
          <p:nvPr/>
        </p:nvSpPr>
        <p:spPr>
          <a:xfrm>
            <a:off x="1066800" y="3810000"/>
            <a:ext cx="7543800" cy="1143000"/>
          </a:xfrm>
          <a:prstGeom prst="curved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87279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Sioux Narrows Area</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26</a:t>
            </a:fld>
            <a:endParaRPr lang="en-CA" dirty="0"/>
          </a:p>
        </p:txBody>
      </p:sp>
      <p:pic>
        <p:nvPicPr>
          <p:cNvPr id="14339"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21589" y="1288481"/>
            <a:ext cx="6341211" cy="4731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38200" y="6096000"/>
            <a:ext cx="7543800" cy="369332"/>
          </a:xfrm>
          <a:prstGeom prst="rect">
            <a:avLst/>
          </a:prstGeom>
          <a:noFill/>
        </p:spPr>
        <p:txBody>
          <a:bodyPr wrap="square" rtlCol="0">
            <a:spAutoFit/>
          </a:bodyPr>
          <a:lstStyle/>
          <a:p>
            <a:r>
              <a:rPr lang="en-US" dirty="0" smtClean="0"/>
              <a:t>Two year old jack pine aerial seeded – note blue berries in block as well.</a:t>
            </a:r>
            <a:endParaRPr lang="en-US" dirty="0"/>
          </a:p>
        </p:txBody>
      </p:sp>
      <p:pic>
        <p:nvPicPr>
          <p:cNvPr id="14338"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4648200" y="1828800"/>
            <a:ext cx="3776584"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315200" y="5105400"/>
            <a:ext cx="1751249" cy="276999"/>
          </a:xfrm>
          <a:prstGeom prst="rect">
            <a:avLst/>
          </a:prstGeom>
        </p:spPr>
        <p:txBody>
          <a:bodyPr wrap="none">
            <a:spAutoFit/>
          </a:bodyPr>
          <a:lstStyle/>
          <a:p>
            <a:pPr lvl="0"/>
            <a:r>
              <a:rPr lang="en-US" sz="1200" dirty="0">
                <a:solidFill>
                  <a:srgbClr val="2C2C2C"/>
                </a:solidFill>
              </a:rPr>
              <a:t>Source: </a:t>
            </a:r>
            <a:r>
              <a:rPr lang="en-US" sz="1200" dirty="0" smtClean="0">
                <a:solidFill>
                  <a:srgbClr val="2C2C2C"/>
                </a:solidFill>
              </a:rPr>
              <a:t>Weyerhaeuser</a:t>
            </a:r>
            <a:endParaRPr lang="en-US" sz="1200" dirty="0">
              <a:solidFill>
                <a:srgbClr val="2C2C2C"/>
              </a:solidFill>
            </a:endParaRPr>
          </a:p>
        </p:txBody>
      </p:sp>
    </p:spTree>
    <p:extLst>
      <p:ext uri="{BB962C8B-B14F-4D97-AF65-F5344CB8AC3E}">
        <p14:creationId xmlns:p14="http://schemas.microsoft.com/office/powerpoint/2010/main" val="94472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North of Kenora</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27</a:t>
            </a:fld>
            <a:endParaRPr lang="en-CA" dirty="0"/>
          </a:p>
        </p:txBody>
      </p:sp>
      <p:pic>
        <p:nvPicPr>
          <p:cNvPr id="15362" name="Picture 2"/>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1506467" y="990600"/>
            <a:ext cx="6342133"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0" y="5715000"/>
            <a:ext cx="6934200" cy="369332"/>
          </a:xfrm>
          <a:prstGeom prst="rect">
            <a:avLst/>
          </a:prstGeom>
          <a:noFill/>
        </p:spPr>
        <p:txBody>
          <a:bodyPr wrap="square" rtlCol="0">
            <a:spAutoFit/>
          </a:bodyPr>
          <a:lstStyle/>
          <a:p>
            <a:r>
              <a:rPr lang="en-US" dirty="0" smtClean="0"/>
              <a:t>Six year old jack pine and black spruce (natural regeneration).</a:t>
            </a:r>
            <a:endParaRPr lang="en-US" dirty="0"/>
          </a:p>
        </p:txBody>
      </p:sp>
      <p:sp>
        <p:nvSpPr>
          <p:cNvPr id="7" name="Rectangle 6"/>
          <p:cNvSpPr/>
          <p:nvPr/>
        </p:nvSpPr>
        <p:spPr>
          <a:xfrm>
            <a:off x="7010400" y="6084332"/>
            <a:ext cx="1751249" cy="276999"/>
          </a:xfrm>
          <a:prstGeom prst="rect">
            <a:avLst/>
          </a:prstGeom>
        </p:spPr>
        <p:txBody>
          <a:bodyPr wrap="none">
            <a:spAutoFit/>
          </a:bodyPr>
          <a:lstStyle/>
          <a:p>
            <a:pPr lvl="0"/>
            <a:r>
              <a:rPr lang="en-US" sz="1200" dirty="0">
                <a:solidFill>
                  <a:srgbClr val="2C2C2C"/>
                </a:solidFill>
              </a:rPr>
              <a:t>Source: </a:t>
            </a:r>
            <a:r>
              <a:rPr lang="en-US" sz="1200" dirty="0" smtClean="0">
                <a:solidFill>
                  <a:srgbClr val="2C2C2C"/>
                </a:solidFill>
              </a:rPr>
              <a:t>Weyerhaeuser</a:t>
            </a:r>
            <a:endParaRPr lang="en-US" sz="1200" dirty="0">
              <a:solidFill>
                <a:srgbClr val="2C2C2C"/>
              </a:solidFill>
            </a:endParaRPr>
          </a:p>
        </p:txBody>
      </p:sp>
    </p:spTree>
    <p:extLst>
      <p:ext uri="{BB962C8B-B14F-4D97-AF65-F5344CB8AC3E}">
        <p14:creationId xmlns:p14="http://schemas.microsoft.com/office/powerpoint/2010/main" val="41350559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Sioux Narrows Area</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28</a:t>
            </a:fld>
            <a:endParaRPr lang="en-CA" dirty="0"/>
          </a:p>
        </p:txBody>
      </p:sp>
      <p:pic>
        <p:nvPicPr>
          <p:cNvPr id="16386" name="Picture 2"/>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1512370" y="1066800"/>
            <a:ext cx="611926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00200" y="5715000"/>
            <a:ext cx="6248400" cy="369332"/>
          </a:xfrm>
          <a:prstGeom prst="rect">
            <a:avLst/>
          </a:prstGeom>
          <a:noFill/>
        </p:spPr>
        <p:txBody>
          <a:bodyPr wrap="square" rtlCol="0">
            <a:spAutoFit/>
          </a:bodyPr>
          <a:lstStyle/>
          <a:p>
            <a:r>
              <a:rPr lang="en-US" dirty="0" smtClean="0"/>
              <a:t>Eight year old red pine plantation with brush saw thinning.</a:t>
            </a:r>
            <a:endParaRPr lang="en-US" dirty="0"/>
          </a:p>
        </p:txBody>
      </p:sp>
      <p:sp>
        <p:nvSpPr>
          <p:cNvPr id="6" name="Rectangle 5"/>
          <p:cNvSpPr/>
          <p:nvPr/>
        </p:nvSpPr>
        <p:spPr>
          <a:xfrm>
            <a:off x="6781800" y="6096000"/>
            <a:ext cx="1751249" cy="276999"/>
          </a:xfrm>
          <a:prstGeom prst="rect">
            <a:avLst/>
          </a:prstGeom>
        </p:spPr>
        <p:txBody>
          <a:bodyPr wrap="none">
            <a:spAutoFit/>
          </a:bodyPr>
          <a:lstStyle/>
          <a:p>
            <a:pPr lvl="0"/>
            <a:r>
              <a:rPr lang="en-US" sz="1200" dirty="0" smtClean="0">
                <a:solidFill>
                  <a:srgbClr val="2C2C2C"/>
                </a:solidFill>
              </a:rPr>
              <a:t>Source: Weyerhaeuser</a:t>
            </a:r>
            <a:endParaRPr lang="en-US" sz="1200" dirty="0">
              <a:solidFill>
                <a:srgbClr val="2C2C2C"/>
              </a:solidFill>
            </a:endParaRPr>
          </a:p>
        </p:txBody>
      </p:sp>
    </p:spTree>
    <p:extLst>
      <p:ext uri="{BB962C8B-B14F-4D97-AF65-F5344CB8AC3E}">
        <p14:creationId xmlns:p14="http://schemas.microsoft.com/office/powerpoint/2010/main" val="2344405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Minaki Area</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29</a:t>
            </a:fld>
            <a:endParaRPr lang="en-CA" dirty="0"/>
          </a:p>
        </p:txBody>
      </p:sp>
      <p:pic>
        <p:nvPicPr>
          <p:cNvPr id="17410" name="Picture 2"/>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1296983" y="990600"/>
            <a:ext cx="6475417" cy="481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90800" y="5867400"/>
            <a:ext cx="3886200" cy="369332"/>
          </a:xfrm>
          <a:prstGeom prst="rect">
            <a:avLst/>
          </a:prstGeom>
          <a:noFill/>
        </p:spPr>
        <p:txBody>
          <a:bodyPr wrap="square" rtlCol="0">
            <a:spAutoFit/>
          </a:bodyPr>
          <a:lstStyle/>
          <a:p>
            <a:r>
              <a:rPr lang="en-US" dirty="0" smtClean="0"/>
              <a:t>12 year old thinned trembling aspen.</a:t>
            </a:r>
            <a:endParaRPr lang="en-US" dirty="0"/>
          </a:p>
        </p:txBody>
      </p:sp>
      <p:sp>
        <p:nvSpPr>
          <p:cNvPr id="6" name="Rectangle 5"/>
          <p:cNvSpPr/>
          <p:nvPr/>
        </p:nvSpPr>
        <p:spPr>
          <a:xfrm>
            <a:off x="6781800" y="6098232"/>
            <a:ext cx="2244974" cy="276999"/>
          </a:xfrm>
          <a:prstGeom prst="rect">
            <a:avLst/>
          </a:prstGeom>
        </p:spPr>
        <p:txBody>
          <a:bodyPr wrap="none">
            <a:spAutoFit/>
          </a:bodyPr>
          <a:lstStyle/>
          <a:p>
            <a:pPr lvl="0"/>
            <a:r>
              <a:rPr lang="en-US" sz="1200" dirty="0">
                <a:solidFill>
                  <a:srgbClr val="2C2C2C"/>
                </a:solidFill>
              </a:rPr>
              <a:t>Source Weyerhaeuser Kenora</a:t>
            </a:r>
          </a:p>
        </p:txBody>
      </p:sp>
    </p:spTree>
    <p:extLst>
      <p:ext uri="{BB962C8B-B14F-4D97-AF65-F5344CB8AC3E}">
        <p14:creationId xmlns:p14="http://schemas.microsoft.com/office/powerpoint/2010/main" val="1956076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About This Presentation/Project</a:t>
            </a:r>
            <a:endParaRPr lang="en-CA" dirty="0"/>
          </a:p>
        </p:txBody>
      </p:sp>
      <p:sp>
        <p:nvSpPr>
          <p:cNvPr id="3" name="Content Placeholder 2"/>
          <p:cNvSpPr>
            <a:spLocks noGrp="1"/>
          </p:cNvSpPr>
          <p:nvPr>
            <p:ph idx="1"/>
          </p:nvPr>
        </p:nvSpPr>
        <p:spPr>
          <a:xfrm>
            <a:off x="179512" y="1143000"/>
            <a:ext cx="8784976" cy="5105400"/>
          </a:xfrm>
        </p:spPr>
        <p:txBody>
          <a:bodyPr/>
          <a:lstStyle/>
          <a:p>
            <a:r>
              <a:rPr lang="en-US" sz="2800" smtClean="0"/>
              <a:t>Initially developed </a:t>
            </a:r>
            <a:r>
              <a:rPr lang="en-US" sz="2800" dirty="0" smtClean="0"/>
              <a:t>for political leaders of Northern Ontario to better understand, defend and promote the forest industry.</a:t>
            </a:r>
          </a:p>
          <a:p>
            <a:r>
              <a:rPr lang="en-US" sz="2800" dirty="0" smtClean="0"/>
              <a:t>This project involves the work of a great number of people and organizations.</a:t>
            </a:r>
          </a:p>
          <a:p>
            <a:r>
              <a:rPr lang="en-US" sz="2800" dirty="0" smtClean="0"/>
              <a:t>This presentation has been delivered to several thousand people all over the province and in other provinces as well.</a:t>
            </a:r>
          </a:p>
          <a:p>
            <a:r>
              <a:rPr lang="en-US" sz="2800" dirty="0" smtClean="0"/>
              <a:t>It is based on facts and science.</a:t>
            </a:r>
          </a:p>
          <a:p>
            <a:r>
              <a:rPr lang="en-US" sz="2800" dirty="0" smtClean="0"/>
              <a:t>It is one of the most rewarding projects I have lead/been involved in my career!</a:t>
            </a:r>
            <a:endParaRPr lang="en-CA" sz="2800"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3</a:t>
            </a:fld>
            <a:endParaRPr lang="en-CA" dirty="0"/>
          </a:p>
        </p:txBody>
      </p:sp>
    </p:spTree>
    <p:extLst>
      <p:ext uri="{BB962C8B-B14F-4D97-AF65-F5344CB8AC3E}">
        <p14:creationId xmlns:p14="http://schemas.microsoft.com/office/powerpoint/2010/main" val="27911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Sowden Lake Area (Ignace)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30</a:t>
            </a:fld>
            <a:endParaRPr lang="en-CA" dirty="0"/>
          </a:p>
        </p:txBody>
      </p:sp>
      <p:pic>
        <p:nvPicPr>
          <p:cNvPr id="19458"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1225385" y="1036637"/>
            <a:ext cx="6386184" cy="475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09800" y="5791200"/>
            <a:ext cx="5029200" cy="369332"/>
          </a:xfrm>
          <a:prstGeom prst="rect">
            <a:avLst/>
          </a:prstGeom>
          <a:noFill/>
        </p:spPr>
        <p:txBody>
          <a:bodyPr wrap="square" rtlCol="0">
            <a:spAutoFit/>
          </a:bodyPr>
          <a:lstStyle/>
          <a:p>
            <a:r>
              <a:rPr lang="en-US" dirty="0" smtClean="0"/>
              <a:t>15 year old thinned jack pine aerial seeded.</a:t>
            </a:r>
            <a:endParaRPr lang="en-US" dirty="0"/>
          </a:p>
        </p:txBody>
      </p:sp>
      <p:sp>
        <p:nvSpPr>
          <p:cNvPr id="6" name="TextBox 5"/>
          <p:cNvSpPr txBox="1"/>
          <p:nvPr/>
        </p:nvSpPr>
        <p:spPr>
          <a:xfrm>
            <a:off x="7162800" y="6128266"/>
            <a:ext cx="1752600" cy="276999"/>
          </a:xfrm>
          <a:prstGeom prst="rect">
            <a:avLst/>
          </a:prstGeom>
          <a:noFill/>
        </p:spPr>
        <p:txBody>
          <a:bodyPr wrap="square" rtlCol="0">
            <a:spAutoFit/>
          </a:bodyPr>
          <a:lstStyle/>
          <a:p>
            <a:r>
              <a:rPr lang="en-US" sz="1200" dirty="0" smtClean="0"/>
              <a:t>Source: Weyerhaeuser</a:t>
            </a:r>
            <a:endParaRPr lang="en-US" sz="1200" dirty="0"/>
          </a:p>
        </p:txBody>
      </p:sp>
      <p:cxnSp>
        <p:nvCxnSpPr>
          <p:cNvPr id="9" name="Straight Arrow Connector 8"/>
          <p:cNvCxnSpPr/>
          <p:nvPr/>
        </p:nvCxnSpPr>
        <p:spPr>
          <a:xfrm flipH="1">
            <a:off x="4114800" y="3124200"/>
            <a:ext cx="838200" cy="1981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724400" y="1981200"/>
            <a:ext cx="2819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Note: ground lichen – woodland caribou preferred </a:t>
            </a:r>
            <a:r>
              <a:rPr lang="en-US" dirty="0">
                <a:solidFill>
                  <a:schemeClr val="tx1"/>
                </a:solidFill>
              </a:rPr>
              <a:t>f</a:t>
            </a:r>
            <a:r>
              <a:rPr lang="en-US" dirty="0" smtClean="0">
                <a:solidFill>
                  <a:schemeClr val="tx1"/>
                </a:solidFill>
              </a:rPr>
              <a:t>ood</a:t>
            </a:r>
            <a:endParaRPr lang="en-US" dirty="0">
              <a:solidFill>
                <a:schemeClr val="tx1"/>
              </a:solidFill>
            </a:endParaRPr>
          </a:p>
        </p:txBody>
      </p:sp>
    </p:spTree>
    <p:extLst>
      <p:ext uri="{BB962C8B-B14F-4D97-AF65-F5344CB8AC3E}">
        <p14:creationId xmlns:p14="http://schemas.microsoft.com/office/powerpoint/2010/main" val="273314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Highway 17 ~10 km East of Ignace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31</a:t>
            </a:fld>
            <a:endParaRPr lang="en-CA" dirty="0"/>
          </a:p>
        </p:txBody>
      </p:sp>
      <p:pic>
        <p:nvPicPr>
          <p:cNvPr id="4098" name="Picture 2"/>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179388" y="1295400"/>
            <a:ext cx="8785225" cy="3026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14400" y="4876800"/>
            <a:ext cx="7239000" cy="923330"/>
          </a:xfrm>
          <a:prstGeom prst="rect">
            <a:avLst/>
          </a:prstGeom>
          <a:noFill/>
        </p:spPr>
        <p:txBody>
          <a:bodyPr wrap="square" rtlCol="0">
            <a:spAutoFit/>
          </a:bodyPr>
          <a:lstStyle/>
          <a:p>
            <a:r>
              <a:rPr lang="en-US" dirty="0" smtClean="0"/>
              <a:t>Year of harvest: 2004 (11 years ago), planted 2005 jack </a:t>
            </a:r>
            <a:r>
              <a:rPr lang="en-US" dirty="0"/>
              <a:t>p</a:t>
            </a:r>
            <a:r>
              <a:rPr lang="en-US" dirty="0" smtClean="0"/>
              <a:t>ine, red </a:t>
            </a:r>
            <a:r>
              <a:rPr lang="en-US" dirty="0"/>
              <a:t>p</a:t>
            </a:r>
            <a:r>
              <a:rPr lang="en-US" dirty="0" smtClean="0"/>
              <a:t>ine, black </a:t>
            </a:r>
            <a:r>
              <a:rPr lang="en-US" dirty="0"/>
              <a:t>s</a:t>
            </a:r>
            <a:r>
              <a:rPr lang="en-US" dirty="0" smtClean="0"/>
              <a:t>pruce, white spruce, herbicide ground application in 2007.</a:t>
            </a:r>
            <a:endParaRPr lang="en-US" dirty="0"/>
          </a:p>
        </p:txBody>
      </p:sp>
      <p:sp>
        <p:nvSpPr>
          <p:cNvPr id="3" name="Rectangle 2"/>
          <p:cNvSpPr/>
          <p:nvPr/>
        </p:nvSpPr>
        <p:spPr>
          <a:xfrm>
            <a:off x="3962400" y="396240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Tree>
    <p:extLst>
      <p:ext uri="{BB962C8B-B14F-4D97-AF65-F5344CB8AC3E}">
        <p14:creationId xmlns:p14="http://schemas.microsoft.com/office/powerpoint/2010/main" val="3396914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Highway </a:t>
            </a:r>
            <a:r>
              <a:rPr lang="en-US" dirty="0" smtClean="0"/>
              <a:t>17 ~15 </a:t>
            </a:r>
            <a:r>
              <a:rPr lang="en-US" dirty="0"/>
              <a:t>km </a:t>
            </a:r>
            <a:r>
              <a:rPr lang="en-US" dirty="0" smtClean="0"/>
              <a:t>East </a:t>
            </a:r>
            <a:r>
              <a:rPr lang="en-US" dirty="0"/>
              <a:t>of Ignace</a:t>
            </a:r>
          </a:p>
        </p:txBody>
      </p:sp>
      <p:sp>
        <p:nvSpPr>
          <p:cNvPr id="4" name="Slide Number Placeholder 3"/>
          <p:cNvSpPr>
            <a:spLocks noGrp="1"/>
          </p:cNvSpPr>
          <p:nvPr>
            <p:ph type="sldNum" sz="quarter" idx="4"/>
          </p:nvPr>
        </p:nvSpPr>
        <p:spPr/>
        <p:txBody>
          <a:bodyPr/>
          <a:lstStyle/>
          <a:p>
            <a:fld id="{D5318631-5C24-4821-B8D4-FEB4A0C6167F}" type="slidenum">
              <a:rPr lang="en-CA" smtClean="0"/>
              <a:pPr/>
              <a:t>32</a:t>
            </a:fld>
            <a:endParaRPr lang="en-CA" dirty="0"/>
          </a:p>
        </p:txBody>
      </p:sp>
      <p:sp>
        <p:nvSpPr>
          <p:cNvPr id="5" name="TextBox 4"/>
          <p:cNvSpPr txBox="1"/>
          <p:nvPr/>
        </p:nvSpPr>
        <p:spPr>
          <a:xfrm>
            <a:off x="907026" y="5432774"/>
            <a:ext cx="7543800" cy="1200329"/>
          </a:xfrm>
          <a:prstGeom prst="rect">
            <a:avLst/>
          </a:prstGeom>
          <a:noFill/>
        </p:spPr>
        <p:txBody>
          <a:bodyPr wrap="square" rtlCol="0">
            <a:spAutoFit/>
          </a:bodyPr>
          <a:lstStyle/>
          <a:p>
            <a:r>
              <a:rPr lang="en-US" dirty="0" smtClean="0"/>
              <a:t>Left: harvest 2000 (15 years ago), site preparation mechanical drags 2001, planted 2002 black </a:t>
            </a:r>
            <a:r>
              <a:rPr lang="en-US" dirty="0"/>
              <a:t>s</a:t>
            </a:r>
            <a:r>
              <a:rPr lang="en-US" dirty="0" smtClean="0"/>
              <a:t>pruce and jack </a:t>
            </a:r>
            <a:r>
              <a:rPr lang="en-US" dirty="0"/>
              <a:t>p</a:t>
            </a:r>
            <a:r>
              <a:rPr lang="en-US" dirty="0" smtClean="0"/>
              <a:t>ine.  Right: harvest 2013, site preparation power trencher, planted 2014 jack pine, red pine, black spruce. </a:t>
            </a:r>
            <a:endParaRPr lang="en-US" dirty="0"/>
          </a:p>
        </p:txBody>
      </p:sp>
      <p:pic>
        <p:nvPicPr>
          <p:cNvPr id="5123" name="Picture 3"/>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1066800" y="1066800"/>
            <a:ext cx="7007009" cy="4315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43200" y="1066800"/>
            <a:ext cx="1752600" cy="369332"/>
          </a:xfrm>
          <a:prstGeom prst="rect">
            <a:avLst/>
          </a:prstGeom>
          <a:noFill/>
        </p:spPr>
        <p:txBody>
          <a:bodyPr wrap="square" rtlCol="0">
            <a:spAutoFit/>
          </a:bodyPr>
          <a:lstStyle/>
          <a:p>
            <a:r>
              <a:rPr lang="en-US" dirty="0" smtClean="0">
                <a:solidFill>
                  <a:srgbClr val="FF0000"/>
                </a:solidFill>
              </a:rPr>
              <a:t>Harvest 2000</a:t>
            </a:r>
            <a:endParaRPr lang="en-US" dirty="0">
              <a:solidFill>
                <a:srgbClr val="FF0000"/>
              </a:solidFill>
            </a:endParaRPr>
          </a:p>
        </p:txBody>
      </p:sp>
      <p:sp>
        <p:nvSpPr>
          <p:cNvPr id="6" name="TextBox 5"/>
          <p:cNvSpPr txBox="1"/>
          <p:nvPr/>
        </p:nvSpPr>
        <p:spPr>
          <a:xfrm>
            <a:off x="6351814" y="1066800"/>
            <a:ext cx="1600200" cy="369332"/>
          </a:xfrm>
          <a:prstGeom prst="rect">
            <a:avLst/>
          </a:prstGeom>
          <a:noFill/>
        </p:spPr>
        <p:txBody>
          <a:bodyPr wrap="square" rtlCol="0">
            <a:spAutoFit/>
          </a:bodyPr>
          <a:lstStyle/>
          <a:p>
            <a:r>
              <a:rPr lang="en-US" dirty="0" smtClean="0">
                <a:solidFill>
                  <a:srgbClr val="FF0000"/>
                </a:solidFill>
              </a:rPr>
              <a:t>Harvest 2013</a:t>
            </a:r>
            <a:endParaRPr lang="en-US" dirty="0">
              <a:solidFill>
                <a:srgbClr val="FF0000"/>
              </a:solidFill>
            </a:endParaRPr>
          </a:p>
        </p:txBody>
      </p:sp>
      <p:cxnSp>
        <p:nvCxnSpPr>
          <p:cNvPr id="8" name="Straight Arrow Connector 7"/>
          <p:cNvCxnSpPr/>
          <p:nvPr/>
        </p:nvCxnSpPr>
        <p:spPr>
          <a:xfrm>
            <a:off x="3352800" y="1436132"/>
            <a:ext cx="0" cy="46886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010400" y="1439629"/>
            <a:ext cx="0" cy="46886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878826" y="495300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Tree>
    <p:extLst>
      <p:ext uri="{BB962C8B-B14F-4D97-AF65-F5344CB8AC3E}">
        <p14:creationId xmlns:p14="http://schemas.microsoft.com/office/powerpoint/2010/main" val="228095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Highway 17 ~35 km East of Ignace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33</a:t>
            </a:fld>
            <a:endParaRPr lang="en-CA"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4153" y="990600"/>
            <a:ext cx="839569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 y="5791200"/>
            <a:ext cx="8382000" cy="646331"/>
          </a:xfrm>
          <a:prstGeom prst="rect">
            <a:avLst/>
          </a:prstGeom>
          <a:noFill/>
        </p:spPr>
        <p:txBody>
          <a:bodyPr wrap="square" rtlCol="0">
            <a:spAutoFit/>
          </a:bodyPr>
          <a:lstStyle/>
          <a:p>
            <a:r>
              <a:rPr lang="en-US" dirty="0" smtClean="0"/>
              <a:t>Foreground year of harvest 2008, site preparation mechanical trencher 2008, planted 2010 jack pine and black spruce.  Background harvest 1972.</a:t>
            </a:r>
            <a:endParaRPr lang="en-US" dirty="0"/>
          </a:p>
        </p:txBody>
      </p:sp>
      <p:sp>
        <p:nvSpPr>
          <p:cNvPr id="3" name="TextBox 2"/>
          <p:cNvSpPr txBox="1"/>
          <p:nvPr/>
        </p:nvSpPr>
        <p:spPr>
          <a:xfrm>
            <a:off x="838200" y="2590800"/>
            <a:ext cx="2209800" cy="369332"/>
          </a:xfrm>
          <a:prstGeom prst="rect">
            <a:avLst/>
          </a:prstGeom>
          <a:noFill/>
        </p:spPr>
        <p:txBody>
          <a:bodyPr wrap="square" rtlCol="0">
            <a:spAutoFit/>
          </a:bodyPr>
          <a:lstStyle/>
          <a:p>
            <a:r>
              <a:rPr lang="en-US" dirty="0" smtClean="0">
                <a:solidFill>
                  <a:srgbClr val="FF0000"/>
                </a:solidFill>
              </a:rPr>
              <a:t>5 year old jack pine</a:t>
            </a:r>
            <a:endParaRPr lang="en-US" dirty="0">
              <a:solidFill>
                <a:srgbClr val="FF0000"/>
              </a:solidFill>
            </a:endParaRPr>
          </a:p>
        </p:txBody>
      </p:sp>
      <p:sp>
        <p:nvSpPr>
          <p:cNvPr id="6" name="TextBox 5"/>
          <p:cNvSpPr txBox="1"/>
          <p:nvPr/>
        </p:nvSpPr>
        <p:spPr>
          <a:xfrm>
            <a:off x="2971800" y="1371600"/>
            <a:ext cx="1828800" cy="369332"/>
          </a:xfrm>
          <a:prstGeom prst="rect">
            <a:avLst/>
          </a:prstGeom>
          <a:noFill/>
        </p:spPr>
        <p:txBody>
          <a:bodyPr wrap="square" rtlCol="0">
            <a:spAutoFit/>
          </a:bodyPr>
          <a:lstStyle/>
          <a:p>
            <a:r>
              <a:rPr lang="en-US" dirty="0" smtClean="0">
                <a:solidFill>
                  <a:srgbClr val="FF0000"/>
                </a:solidFill>
              </a:rPr>
              <a:t>43 year old cut</a:t>
            </a:r>
            <a:endParaRPr lang="en-US" dirty="0">
              <a:solidFill>
                <a:srgbClr val="FF0000"/>
              </a:solidFill>
            </a:endParaRPr>
          </a:p>
        </p:txBody>
      </p:sp>
      <p:cxnSp>
        <p:nvCxnSpPr>
          <p:cNvPr id="8" name="Straight Arrow Connector 7"/>
          <p:cNvCxnSpPr/>
          <p:nvPr/>
        </p:nvCxnSpPr>
        <p:spPr>
          <a:xfrm>
            <a:off x="4038600" y="1676400"/>
            <a:ext cx="7620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15000" y="1371600"/>
            <a:ext cx="1752600" cy="369332"/>
          </a:xfrm>
          <a:prstGeom prst="rect">
            <a:avLst/>
          </a:prstGeom>
          <a:noFill/>
        </p:spPr>
        <p:txBody>
          <a:bodyPr wrap="square" rtlCol="0">
            <a:spAutoFit/>
          </a:bodyPr>
          <a:lstStyle/>
          <a:p>
            <a:r>
              <a:rPr lang="en-US" dirty="0" smtClean="0">
                <a:solidFill>
                  <a:srgbClr val="FF0000"/>
                </a:solidFill>
              </a:rPr>
              <a:t>mature forest</a:t>
            </a:r>
            <a:endParaRPr lang="en-US" dirty="0">
              <a:solidFill>
                <a:srgbClr val="FF0000"/>
              </a:solidFill>
            </a:endParaRPr>
          </a:p>
        </p:txBody>
      </p:sp>
      <p:cxnSp>
        <p:nvCxnSpPr>
          <p:cNvPr id="16" name="Straight Arrow Connector 15"/>
          <p:cNvCxnSpPr/>
          <p:nvPr/>
        </p:nvCxnSpPr>
        <p:spPr>
          <a:xfrm>
            <a:off x="6172200" y="1676400"/>
            <a:ext cx="0" cy="38100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3" idx="3"/>
          </p:cNvCxnSpPr>
          <p:nvPr/>
        </p:nvCxnSpPr>
        <p:spPr>
          <a:xfrm>
            <a:off x="3048000" y="2775466"/>
            <a:ext cx="1066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878826" y="518160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Tree>
    <p:extLst>
      <p:ext uri="{BB962C8B-B14F-4D97-AF65-F5344CB8AC3E}">
        <p14:creationId xmlns:p14="http://schemas.microsoft.com/office/powerpoint/2010/main" val="238223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Highway 17 ~51 km east of Ignace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34</a:t>
            </a:fld>
            <a:endParaRPr lang="en-CA" dirty="0"/>
          </a:p>
        </p:txBody>
      </p:sp>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988" y="990600"/>
            <a:ext cx="868002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 y="5638800"/>
            <a:ext cx="8382000" cy="923330"/>
          </a:xfrm>
          <a:prstGeom prst="rect">
            <a:avLst/>
          </a:prstGeom>
          <a:noFill/>
        </p:spPr>
        <p:txBody>
          <a:bodyPr wrap="square" rtlCol="0">
            <a:spAutoFit/>
          </a:bodyPr>
          <a:lstStyle/>
          <a:p>
            <a:r>
              <a:rPr lang="en-US" dirty="0" smtClean="0"/>
              <a:t>Left: year of harvest 2013, mechanical trencher site preparation 2013, planted jack pine, red pine and black spruce in 2014.  Right: year of harvest 1991 (24 years ago), seeded to jack pine.</a:t>
            </a:r>
            <a:endParaRPr lang="en-US" dirty="0"/>
          </a:p>
        </p:txBody>
      </p:sp>
      <p:sp>
        <p:nvSpPr>
          <p:cNvPr id="3" name="TextBox 2"/>
          <p:cNvSpPr txBox="1"/>
          <p:nvPr/>
        </p:nvSpPr>
        <p:spPr>
          <a:xfrm>
            <a:off x="1113453" y="1121229"/>
            <a:ext cx="1752600" cy="369332"/>
          </a:xfrm>
          <a:prstGeom prst="rect">
            <a:avLst/>
          </a:prstGeom>
          <a:noFill/>
        </p:spPr>
        <p:txBody>
          <a:bodyPr wrap="square" rtlCol="0">
            <a:spAutoFit/>
          </a:bodyPr>
          <a:lstStyle/>
          <a:p>
            <a:r>
              <a:rPr lang="en-US" dirty="0" smtClean="0">
                <a:solidFill>
                  <a:srgbClr val="FF0000"/>
                </a:solidFill>
              </a:rPr>
              <a:t>Harvest 2013</a:t>
            </a:r>
            <a:endParaRPr lang="en-US" dirty="0">
              <a:solidFill>
                <a:srgbClr val="FF0000"/>
              </a:solidFill>
            </a:endParaRPr>
          </a:p>
        </p:txBody>
      </p:sp>
      <p:sp>
        <p:nvSpPr>
          <p:cNvPr id="5" name="Rectangle 4"/>
          <p:cNvSpPr/>
          <p:nvPr/>
        </p:nvSpPr>
        <p:spPr>
          <a:xfrm>
            <a:off x="6324600" y="1143000"/>
            <a:ext cx="1600200" cy="369332"/>
          </a:xfrm>
          <a:prstGeom prst="rect">
            <a:avLst/>
          </a:prstGeom>
        </p:spPr>
        <p:txBody>
          <a:bodyPr wrap="square">
            <a:spAutoFit/>
          </a:bodyPr>
          <a:lstStyle/>
          <a:p>
            <a:r>
              <a:rPr lang="en-US" dirty="0">
                <a:solidFill>
                  <a:srgbClr val="FF0000"/>
                </a:solidFill>
              </a:rPr>
              <a:t>Harvest </a:t>
            </a:r>
            <a:r>
              <a:rPr lang="en-US" dirty="0" smtClean="0">
                <a:solidFill>
                  <a:srgbClr val="FF0000"/>
                </a:solidFill>
              </a:rPr>
              <a:t>1991</a:t>
            </a:r>
            <a:endParaRPr lang="en-US" dirty="0">
              <a:solidFill>
                <a:srgbClr val="FF0000"/>
              </a:solidFill>
            </a:endParaRPr>
          </a:p>
        </p:txBody>
      </p:sp>
      <p:cxnSp>
        <p:nvCxnSpPr>
          <p:cNvPr id="8" name="Straight Arrow Connector 7"/>
          <p:cNvCxnSpPr/>
          <p:nvPr/>
        </p:nvCxnSpPr>
        <p:spPr>
          <a:xfrm>
            <a:off x="2015023" y="1512332"/>
            <a:ext cx="42377" cy="23738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391400" y="1515833"/>
            <a:ext cx="0" cy="8463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878826" y="518160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Tree>
    <p:extLst>
      <p:ext uri="{BB962C8B-B14F-4D97-AF65-F5344CB8AC3E}">
        <p14:creationId xmlns:p14="http://schemas.microsoft.com/office/powerpoint/2010/main" val="302197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Highway 17 ~ 63 km East of Ignace (North </a:t>
            </a:r>
            <a:r>
              <a:rPr lang="en-US" sz="2400" dirty="0"/>
              <a:t>S</a:t>
            </a:r>
            <a:r>
              <a:rPr lang="en-US" sz="2400" dirty="0" smtClean="0"/>
              <a:t>ide of Highway)</a:t>
            </a:r>
            <a:endParaRPr lang="en-US" sz="2400"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35</a:t>
            </a:fld>
            <a:endParaRPr lang="en-CA" dirty="0"/>
          </a:p>
        </p:txBody>
      </p:sp>
      <p:pic>
        <p:nvPicPr>
          <p:cNvPr id="12290" name="Picture 2"/>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1159655" y="1036637"/>
            <a:ext cx="682469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95400" y="5791200"/>
            <a:ext cx="6629400" cy="646331"/>
          </a:xfrm>
          <a:prstGeom prst="rect">
            <a:avLst/>
          </a:prstGeom>
          <a:noFill/>
        </p:spPr>
        <p:txBody>
          <a:bodyPr wrap="square" rtlCol="0">
            <a:spAutoFit/>
          </a:bodyPr>
          <a:lstStyle/>
          <a:p>
            <a:r>
              <a:rPr lang="en-US" dirty="0" smtClean="0"/>
              <a:t>Year of harvest 2008 (seven years ago), planted 2008 jack pine and black spruce.</a:t>
            </a:r>
            <a:endParaRPr lang="en-US" dirty="0"/>
          </a:p>
        </p:txBody>
      </p:sp>
      <p:sp>
        <p:nvSpPr>
          <p:cNvPr id="6" name="Rectangle 5"/>
          <p:cNvSpPr/>
          <p:nvPr/>
        </p:nvSpPr>
        <p:spPr>
          <a:xfrm>
            <a:off x="3878826" y="518160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Tree>
    <p:extLst>
      <p:ext uri="{BB962C8B-B14F-4D97-AF65-F5344CB8AC3E}">
        <p14:creationId xmlns:p14="http://schemas.microsoft.com/office/powerpoint/2010/main" val="5590972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Highway 17 ~ 66 km East of Ignace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36</a:t>
            </a:fld>
            <a:endParaRPr lang="en-CA" dirty="0"/>
          </a:p>
        </p:txBody>
      </p:sp>
      <p:pic>
        <p:nvPicPr>
          <p:cNvPr id="9218"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1454731" y="1036637"/>
            <a:ext cx="623453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52600" y="5867400"/>
            <a:ext cx="5791200" cy="369332"/>
          </a:xfrm>
          <a:prstGeom prst="rect">
            <a:avLst/>
          </a:prstGeom>
          <a:noFill/>
        </p:spPr>
        <p:txBody>
          <a:bodyPr wrap="square" rtlCol="0">
            <a:spAutoFit/>
          </a:bodyPr>
          <a:lstStyle/>
          <a:p>
            <a:r>
              <a:rPr lang="en-US" dirty="0" smtClean="0"/>
              <a:t>Harvested in 2015, silviculture to commence in 2016.</a:t>
            </a:r>
            <a:endParaRPr lang="en-US" dirty="0"/>
          </a:p>
        </p:txBody>
      </p:sp>
      <p:sp>
        <p:nvSpPr>
          <p:cNvPr id="6" name="Rectangle 5"/>
          <p:cNvSpPr/>
          <p:nvPr/>
        </p:nvSpPr>
        <p:spPr>
          <a:xfrm>
            <a:off x="3810000" y="502920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Tree>
    <p:extLst>
      <p:ext uri="{BB962C8B-B14F-4D97-AF65-F5344CB8AC3E}">
        <p14:creationId xmlns:p14="http://schemas.microsoft.com/office/powerpoint/2010/main" val="13390832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Highway 17 ~ 83 km east of Ignace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37</a:t>
            </a:fld>
            <a:endParaRPr lang="en-CA" dirty="0"/>
          </a:p>
        </p:txBody>
      </p:sp>
      <p:pic>
        <p:nvPicPr>
          <p:cNvPr id="10242" name="Picture 2"/>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1134171" y="1066800"/>
            <a:ext cx="687565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05200" y="2133600"/>
            <a:ext cx="5367338" cy="317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43000" y="5791200"/>
            <a:ext cx="7391400" cy="646331"/>
          </a:xfrm>
          <a:prstGeom prst="rect">
            <a:avLst/>
          </a:prstGeom>
          <a:noFill/>
        </p:spPr>
        <p:txBody>
          <a:bodyPr wrap="square" rtlCol="0">
            <a:spAutoFit/>
          </a:bodyPr>
          <a:lstStyle/>
          <a:p>
            <a:r>
              <a:rPr lang="en-US" dirty="0" smtClean="0"/>
              <a:t>Harvested in 2015, to be planted in 2016.  Note: natural regeneration already occurring.</a:t>
            </a:r>
            <a:endParaRPr lang="en-US" dirty="0"/>
          </a:p>
        </p:txBody>
      </p:sp>
      <p:sp>
        <p:nvSpPr>
          <p:cNvPr id="7" name="Rectangle 6"/>
          <p:cNvSpPr/>
          <p:nvPr/>
        </p:nvSpPr>
        <p:spPr>
          <a:xfrm>
            <a:off x="3733800" y="525780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Tree>
    <p:extLst>
      <p:ext uri="{BB962C8B-B14F-4D97-AF65-F5344CB8AC3E}">
        <p14:creationId xmlns:p14="http://schemas.microsoft.com/office/powerpoint/2010/main" val="170225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Smooth Rock – Black Spruce 20 Years Old</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38</a:t>
            </a:fld>
            <a:endParaRPr lang="en-CA" dirty="0"/>
          </a:p>
        </p:txBody>
      </p:sp>
      <p:pic>
        <p:nvPicPr>
          <p:cNvPr id="5" name="Picture 2" descr="C:\Users\Carole.Blaquiere\Documents\FPI\Current Projects\Dean's NOMA Project\Carole Pics\For Dean\Mike Adams assessing naturally regenerated black spruce.JPG"/>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1553531" y="1524000"/>
            <a:ext cx="603693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0354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Cochrane Area – 30 Year Old Black Spruce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39</a:t>
            </a:fld>
            <a:endParaRPr lang="en-CA" dirty="0"/>
          </a:p>
        </p:txBody>
      </p:sp>
      <p:pic>
        <p:nvPicPr>
          <p:cNvPr id="5" name="Content Placeholder 3" descr="C:\Users\Carole.Blaquiere\Documents\FPI\Current Projects\Dean's NOMA Project\Carole Pics\For Dean\IMG_1512.JPG"/>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3065318" y="1525919"/>
            <a:ext cx="3013364" cy="452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347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Deforestation - Cities</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4</a:t>
            </a:fld>
            <a:endParaRPr lang="en-CA" dirty="0"/>
          </a:p>
        </p:txBody>
      </p:sp>
      <p:sp>
        <p:nvSpPr>
          <p:cNvPr id="5" name="Content Placeholder 4"/>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10600" cy="460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71600" y="1752600"/>
            <a:ext cx="7010400" cy="2862322"/>
          </a:xfrm>
          <a:prstGeom prst="rect">
            <a:avLst/>
          </a:prstGeom>
          <a:noFill/>
        </p:spPr>
        <p:txBody>
          <a:bodyPr wrap="square" rtlCol="0">
            <a:spAutoFit/>
          </a:bodyPr>
          <a:lstStyle/>
          <a:p>
            <a:r>
              <a:rPr lang="en-US" sz="6000" dirty="0" smtClean="0">
                <a:solidFill>
                  <a:srgbClr val="FFFF00"/>
                </a:solidFill>
              </a:rPr>
              <a:t>But 7 billion people need a place to live…</a:t>
            </a:r>
            <a:endParaRPr lang="en-US" sz="6000" dirty="0">
              <a:solidFill>
                <a:srgbClr val="FFFF00"/>
              </a:solidFill>
            </a:endParaRPr>
          </a:p>
        </p:txBody>
      </p:sp>
    </p:spTree>
    <p:extLst>
      <p:ext uri="{BB962C8B-B14F-4D97-AF65-F5344CB8AC3E}">
        <p14:creationId xmlns:p14="http://schemas.microsoft.com/office/powerpoint/2010/main" val="324994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Human Succession and Forest Succession – Change is Constant</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40</a:t>
            </a:fld>
            <a:endParaRPr lang="en-CA"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1816765" cy="208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325" y="1524000"/>
            <a:ext cx="1616075"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72200" y="1220099"/>
            <a:ext cx="2104119" cy="3123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810000"/>
            <a:ext cx="2036763"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4352925"/>
            <a:ext cx="237172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72200" y="6504801"/>
            <a:ext cx="1600200" cy="276999"/>
          </a:xfrm>
          <a:prstGeom prst="rect">
            <a:avLst/>
          </a:prstGeom>
          <a:noFill/>
        </p:spPr>
        <p:txBody>
          <a:bodyPr wrap="square" rtlCol="0">
            <a:spAutoFit/>
          </a:bodyPr>
          <a:lstStyle/>
          <a:p>
            <a:r>
              <a:rPr lang="en-US" sz="1200" dirty="0" smtClean="0"/>
              <a:t>Source: Dean Caron</a:t>
            </a:r>
            <a:endParaRPr lang="en-US" sz="1200" dirty="0"/>
          </a:p>
        </p:txBody>
      </p:sp>
      <p:pic>
        <p:nvPicPr>
          <p:cNvPr id="3" name="Picture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172200" y="4419600"/>
            <a:ext cx="2155096" cy="208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90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Here Is </a:t>
            </a:r>
            <a:r>
              <a:rPr lang="en-US" dirty="0"/>
              <a:t>A</a:t>
            </a:r>
            <a:r>
              <a:rPr lang="en-US" dirty="0" smtClean="0"/>
              <a:t>n </a:t>
            </a:r>
            <a:r>
              <a:rPr lang="en-US" dirty="0"/>
              <a:t>A</a:t>
            </a:r>
            <a:r>
              <a:rPr lang="en-US" dirty="0" smtClean="0"/>
              <a:t>rea I Tree </a:t>
            </a:r>
            <a:r>
              <a:rPr lang="en-US" dirty="0"/>
              <a:t>P</a:t>
            </a:r>
            <a:r>
              <a:rPr lang="en-US" dirty="0" smtClean="0"/>
              <a:t>lanted </a:t>
            </a:r>
            <a:r>
              <a:rPr lang="en-US" dirty="0"/>
              <a:t>I</a:t>
            </a:r>
            <a:r>
              <a:rPr lang="en-US" dirty="0" smtClean="0"/>
              <a:t>n </a:t>
            </a:r>
            <a:r>
              <a:rPr lang="en-US" dirty="0"/>
              <a:t>G</a:t>
            </a:r>
            <a:r>
              <a:rPr lang="en-US" dirty="0" smtClean="0"/>
              <a:t>rade </a:t>
            </a:r>
            <a:r>
              <a:rPr lang="en-US" dirty="0"/>
              <a:t>S</a:t>
            </a:r>
            <a:r>
              <a:rPr lang="en-US" dirty="0" smtClean="0"/>
              <a:t>ix (38 Years </a:t>
            </a:r>
            <a:r>
              <a:rPr lang="en-US" dirty="0"/>
              <a:t>A</a:t>
            </a:r>
            <a:r>
              <a:rPr lang="en-US" dirty="0" smtClean="0"/>
              <a:t>go)…</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41</a:t>
            </a:fld>
            <a:endParaRPr lang="en-CA" dirty="0"/>
          </a:p>
        </p:txBody>
      </p:sp>
      <p:pic>
        <p:nvPicPr>
          <p:cNvPr id="1026"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rot="5400000">
            <a:off x="-794138" y="2470538"/>
            <a:ext cx="5257800" cy="2907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46377" y="3086100"/>
            <a:ext cx="538038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91075" y="1295400"/>
            <a:ext cx="2295525" cy="166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6248400" y="2438400"/>
            <a:ext cx="762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1980</a:t>
            </a:r>
            <a:endParaRPr lang="en-US" dirty="0">
              <a:solidFill>
                <a:schemeClr val="tx1"/>
              </a:solidFill>
            </a:endParaRPr>
          </a:p>
        </p:txBody>
      </p:sp>
      <p:sp>
        <p:nvSpPr>
          <p:cNvPr id="7" name="Rounded Rectangle 6"/>
          <p:cNvSpPr/>
          <p:nvPr/>
        </p:nvSpPr>
        <p:spPr>
          <a:xfrm>
            <a:off x="838200" y="5943600"/>
            <a:ext cx="762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
        <p:nvSpPr>
          <p:cNvPr id="8" name="Rounded Rectangle 7"/>
          <p:cNvSpPr/>
          <p:nvPr/>
        </p:nvSpPr>
        <p:spPr>
          <a:xfrm>
            <a:off x="6553200" y="5715000"/>
            <a:ext cx="1066800" cy="3442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Tree>
    <p:extLst>
      <p:ext uri="{BB962C8B-B14F-4D97-AF65-F5344CB8AC3E}">
        <p14:creationId xmlns:p14="http://schemas.microsoft.com/office/powerpoint/2010/main" val="223375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Are Leaders in Forest Certification</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42</a:t>
            </a:fld>
            <a:endParaRPr lang="en-CA" dirty="0"/>
          </a:p>
        </p:txBody>
      </p:sp>
      <p:pic>
        <p:nvPicPr>
          <p:cNvPr id="3074"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1305004"/>
            <a:ext cx="6553200" cy="485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477000" y="6124873"/>
            <a:ext cx="2438400" cy="276999"/>
          </a:xfrm>
          <a:prstGeom prst="rect">
            <a:avLst/>
          </a:prstGeom>
          <a:noFill/>
        </p:spPr>
        <p:txBody>
          <a:bodyPr wrap="square" rtlCol="0">
            <a:spAutoFit/>
          </a:bodyPr>
          <a:lstStyle/>
          <a:p>
            <a:r>
              <a:rPr lang="en-US" sz="1200" dirty="0" smtClean="0"/>
              <a:t>Source: Andrew de Vries SFI Inc.</a:t>
            </a:r>
            <a:endParaRPr lang="en-US" sz="1200" dirty="0"/>
          </a:p>
        </p:txBody>
      </p:sp>
      <p:cxnSp>
        <p:nvCxnSpPr>
          <p:cNvPr id="8" name="Straight Arrow Connector 7"/>
          <p:cNvCxnSpPr/>
          <p:nvPr/>
        </p:nvCxnSpPr>
        <p:spPr>
          <a:xfrm flipH="1">
            <a:off x="2514600" y="2362200"/>
            <a:ext cx="1371600" cy="533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12733" y="3048000"/>
            <a:ext cx="1234116" cy="102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962400" y="1905000"/>
            <a:ext cx="1676400" cy="14278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Nearly 4X better than the next closest country!</a:t>
            </a:r>
          </a:p>
        </p:txBody>
      </p:sp>
    </p:spTree>
    <p:extLst>
      <p:ext uri="{BB962C8B-B14F-4D97-AF65-F5344CB8AC3E}">
        <p14:creationId xmlns:p14="http://schemas.microsoft.com/office/powerpoint/2010/main" val="1796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Sound and Enviable Track Record</a:t>
            </a:r>
            <a:endParaRPr lang="en-US" dirty="0"/>
          </a:p>
        </p:txBody>
      </p:sp>
      <p:sp>
        <p:nvSpPr>
          <p:cNvPr id="6" name="Text Placeholder 5"/>
          <p:cNvSpPr>
            <a:spLocks noGrp="1"/>
          </p:cNvSpPr>
          <p:nvPr>
            <p:ph type="body" sz="quarter" idx="17"/>
          </p:nvPr>
        </p:nvSpPr>
        <p:spPr/>
        <p:txBody>
          <a:bodyPr/>
          <a:lstStyle/>
          <a:p>
            <a:r>
              <a:rPr lang="en-US" sz="2400" dirty="0">
                <a:latin typeface="+mj-lt"/>
              </a:rPr>
              <a:t>Recognition of balanced approach (sharing the forest</a:t>
            </a:r>
            <a:r>
              <a:rPr lang="en-US" sz="2400" dirty="0" smtClean="0">
                <a:latin typeface="+mj-lt"/>
              </a:rPr>
              <a:t>).</a:t>
            </a:r>
            <a:endParaRPr lang="en-US" sz="2400" dirty="0">
              <a:solidFill>
                <a:srgbClr val="000000"/>
              </a:solidFill>
              <a:latin typeface="+mj-lt"/>
            </a:endParaRPr>
          </a:p>
          <a:p>
            <a:r>
              <a:rPr lang="en-US" sz="2400" dirty="0">
                <a:solidFill>
                  <a:srgbClr val="000000"/>
                </a:solidFill>
                <a:latin typeface="+mj-lt"/>
              </a:rPr>
              <a:t>Numerous studies rank Ontario as a global/national leader in sustainable forest </a:t>
            </a:r>
            <a:r>
              <a:rPr lang="en-US" sz="2400" dirty="0" smtClean="0">
                <a:solidFill>
                  <a:srgbClr val="000000"/>
                </a:solidFill>
                <a:latin typeface="+mj-lt"/>
              </a:rPr>
              <a:t>management:</a:t>
            </a:r>
            <a:endParaRPr lang="en-US" sz="2400" dirty="0">
              <a:solidFill>
                <a:srgbClr val="000000"/>
              </a:solidFill>
              <a:latin typeface="+mj-lt"/>
            </a:endParaRPr>
          </a:p>
          <a:p>
            <a:pPr lvl="1"/>
            <a:r>
              <a:rPr lang="en-US" sz="2400" dirty="0" smtClean="0">
                <a:solidFill>
                  <a:srgbClr val="000000"/>
                </a:solidFill>
                <a:latin typeface="+mj-lt"/>
              </a:rPr>
              <a:t>Yale </a:t>
            </a:r>
            <a:r>
              <a:rPr lang="en-US" sz="2400" dirty="0">
                <a:solidFill>
                  <a:srgbClr val="000000"/>
                </a:solidFill>
                <a:latin typeface="+mj-lt"/>
              </a:rPr>
              <a:t>University</a:t>
            </a:r>
          </a:p>
          <a:p>
            <a:pPr lvl="1"/>
            <a:r>
              <a:rPr lang="en-US" sz="2400" dirty="0" smtClean="0">
                <a:solidFill>
                  <a:srgbClr val="000000"/>
                </a:solidFill>
                <a:latin typeface="+mj-lt"/>
              </a:rPr>
              <a:t>InduforOy/Forestry </a:t>
            </a:r>
            <a:r>
              <a:rPr lang="en-US" sz="2400" dirty="0">
                <a:solidFill>
                  <a:srgbClr val="000000"/>
                </a:solidFill>
                <a:latin typeface="+mj-lt"/>
              </a:rPr>
              <a:t>Innovation </a:t>
            </a:r>
            <a:r>
              <a:rPr lang="en-US" sz="2400" dirty="0" smtClean="0">
                <a:solidFill>
                  <a:srgbClr val="000000"/>
                </a:solidFill>
                <a:latin typeface="+mj-lt"/>
              </a:rPr>
              <a:t>Investment</a:t>
            </a:r>
          </a:p>
          <a:p>
            <a:pPr lvl="1"/>
            <a:r>
              <a:rPr lang="en-US" sz="2400" dirty="0" smtClean="0">
                <a:solidFill>
                  <a:srgbClr val="000000"/>
                </a:solidFill>
                <a:latin typeface="+mj-lt"/>
              </a:rPr>
              <a:t>Canadian </a:t>
            </a:r>
            <a:r>
              <a:rPr lang="en-US" sz="2400" dirty="0">
                <a:solidFill>
                  <a:srgbClr val="000000"/>
                </a:solidFill>
                <a:latin typeface="+mj-lt"/>
              </a:rPr>
              <a:t>Boreal Forest Agreement</a:t>
            </a:r>
          </a:p>
          <a:p>
            <a:endParaRPr lang="en-US" sz="2800" dirty="0"/>
          </a:p>
        </p:txBody>
      </p:sp>
      <p:sp>
        <p:nvSpPr>
          <p:cNvPr id="4" name="Slide Number Placeholder 3"/>
          <p:cNvSpPr>
            <a:spLocks noGrp="1"/>
          </p:cNvSpPr>
          <p:nvPr>
            <p:ph type="sldNum" sz="quarter" idx="4"/>
          </p:nvPr>
        </p:nvSpPr>
        <p:spPr/>
        <p:txBody>
          <a:bodyPr/>
          <a:lstStyle/>
          <a:p>
            <a:fld id="{D5318631-5C24-4821-B8D4-FEB4A0C6167F}" type="slidenum">
              <a:rPr lang="en-CA" smtClean="0">
                <a:solidFill>
                  <a:srgbClr val="2C2C2C">
                    <a:lumMod val="75000"/>
                  </a:srgbClr>
                </a:solidFill>
              </a:rPr>
              <a:pPr/>
              <a:t>43</a:t>
            </a:fld>
            <a:endParaRPr lang="en-CA" dirty="0">
              <a:solidFill>
                <a:srgbClr val="2C2C2C">
                  <a:lumMod val="75000"/>
                </a:srgbClr>
              </a:solidFill>
            </a:endParaRPr>
          </a:p>
        </p:txBody>
      </p:sp>
      <p:sp>
        <p:nvSpPr>
          <p:cNvPr id="7" name="Rectangle 6"/>
          <p:cNvSpPr/>
          <p:nvPr/>
        </p:nvSpPr>
        <p:spPr>
          <a:xfrm>
            <a:off x="7223431" y="6196987"/>
            <a:ext cx="1713931" cy="276999"/>
          </a:xfrm>
          <a:prstGeom prst="rect">
            <a:avLst/>
          </a:prstGeom>
        </p:spPr>
        <p:txBody>
          <a:bodyPr wrap="none">
            <a:spAutoFit/>
          </a:bodyPr>
          <a:lstStyle/>
          <a:p>
            <a:r>
              <a:rPr lang="en-US" sz="1200" dirty="0" smtClean="0">
                <a:solidFill>
                  <a:srgbClr val="2C2C2C"/>
                </a:solidFill>
              </a:rPr>
              <a:t>Source: Scott Jackson</a:t>
            </a:r>
            <a:endParaRPr lang="en-US" sz="1200" dirty="0">
              <a:solidFill>
                <a:srgbClr val="2C2C2C"/>
              </a:solidFill>
            </a:endParaRPr>
          </a:p>
        </p:txBody>
      </p:sp>
      <p:sp>
        <p:nvSpPr>
          <p:cNvPr id="3" name="Rounded Rectangle 2"/>
          <p:cNvSpPr/>
          <p:nvPr/>
        </p:nvSpPr>
        <p:spPr>
          <a:xfrm>
            <a:off x="4724400" y="1600200"/>
            <a:ext cx="4169681" cy="441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“Within the Canadian context, Ontario has developed one of the most comprehensive and prescriptive forest management planning systems in the country.”</a:t>
            </a:r>
          </a:p>
          <a:p>
            <a:pPr algn="ctr"/>
            <a:endParaRPr lang="en-US" sz="2000" dirty="0">
              <a:solidFill>
                <a:schemeClr val="tx1"/>
              </a:solidFill>
            </a:endParaRPr>
          </a:p>
          <a:p>
            <a:pPr algn="ctr"/>
            <a:r>
              <a:rPr lang="en-US" sz="2000" dirty="0" smtClean="0">
                <a:solidFill>
                  <a:schemeClr val="tx1"/>
                </a:solidFill>
              </a:rPr>
              <a:t>“In general, Ontario has developed a highly evolved regulatory system under the CFSA.”</a:t>
            </a:r>
          </a:p>
          <a:p>
            <a:pPr algn="ctr"/>
            <a:endParaRPr lang="en-US" dirty="0">
              <a:solidFill>
                <a:schemeClr val="tx1"/>
              </a:solidFill>
            </a:endParaRPr>
          </a:p>
          <a:p>
            <a:pPr algn="ctr"/>
            <a:r>
              <a:rPr lang="en-US" sz="1400" dirty="0" smtClean="0">
                <a:solidFill>
                  <a:schemeClr val="tx1"/>
                </a:solidFill>
              </a:rPr>
              <a:t>CBFA Report – Status Report on Ecosystem-based Management (EBM): Policy Barriers and Opportunities for EBM in Canada.</a:t>
            </a:r>
            <a:endParaRPr lang="en-US" sz="1400" dirty="0">
              <a:solidFill>
                <a:schemeClr val="tx1"/>
              </a:solidFill>
            </a:endParaRPr>
          </a:p>
        </p:txBody>
      </p:sp>
    </p:spTree>
    <p:extLst>
      <p:ext uri="{BB962C8B-B14F-4D97-AF65-F5344CB8AC3E}">
        <p14:creationId xmlns:p14="http://schemas.microsoft.com/office/powerpoint/2010/main" val="291810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Carbon Cycle Impacts of the Forest Industry</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solidFill>
                  <a:srgbClr val="2C2C2C">
                    <a:lumMod val="75000"/>
                  </a:srgbClr>
                </a:solidFill>
              </a:rPr>
              <a:pPr/>
              <a:t>44</a:t>
            </a:fld>
            <a:endParaRPr lang="en-CA" dirty="0">
              <a:solidFill>
                <a:srgbClr val="2C2C2C">
                  <a:lumMod val="75000"/>
                </a:srgbClr>
              </a:solidFill>
            </a:endParaRP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2857500"/>
            <a:ext cx="32289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352800"/>
            <a:ext cx="364871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113" y="1447800"/>
            <a:ext cx="556577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3536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Forests As </a:t>
            </a:r>
            <a:r>
              <a:rPr lang="en-US" sz="2800" dirty="0"/>
              <a:t>C</a:t>
            </a:r>
            <a:r>
              <a:rPr lang="en-US" sz="2800" dirty="0" smtClean="0"/>
              <a:t>arbon </a:t>
            </a:r>
            <a:r>
              <a:rPr lang="en-US" sz="2800" dirty="0"/>
              <a:t>S</a:t>
            </a:r>
            <a:r>
              <a:rPr lang="en-US" sz="2800" dirty="0" smtClean="0"/>
              <a:t>ources </a:t>
            </a:r>
            <a:r>
              <a:rPr lang="en-US" sz="2800" dirty="0"/>
              <a:t>A</a:t>
            </a:r>
            <a:r>
              <a:rPr lang="en-US" sz="2800" dirty="0" smtClean="0"/>
              <a:t>nd </a:t>
            </a:r>
            <a:r>
              <a:rPr lang="en-US" sz="2800" dirty="0"/>
              <a:t>C</a:t>
            </a:r>
            <a:r>
              <a:rPr lang="en-US" sz="2800" dirty="0" smtClean="0"/>
              <a:t>arbon </a:t>
            </a:r>
            <a:r>
              <a:rPr lang="en-US" sz="2800" dirty="0"/>
              <a:t>S</a:t>
            </a:r>
            <a:r>
              <a:rPr lang="en-US" sz="2800" dirty="0" smtClean="0"/>
              <a:t>inks</a:t>
            </a:r>
            <a:endParaRPr lang="en-US" sz="2800" dirty="0"/>
          </a:p>
        </p:txBody>
      </p:sp>
      <p:sp>
        <p:nvSpPr>
          <p:cNvPr id="3" name="Content Placeholder 2"/>
          <p:cNvSpPr>
            <a:spLocks noGrp="1"/>
          </p:cNvSpPr>
          <p:nvPr>
            <p:ph idx="1"/>
          </p:nvPr>
        </p:nvSpPr>
        <p:spPr>
          <a:xfrm>
            <a:off x="179512" y="1066800"/>
            <a:ext cx="8784976" cy="4983163"/>
          </a:xfrm>
        </p:spPr>
        <p:txBody>
          <a:bodyPr/>
          <a:lstStyle/>
          <a:p>
            <a:r>
              <a:rPr lang="en-US" sz="2800" dirty="0"/>
              <a:t>Forests can act as either carbon sources or carbon sinks</a:t>
            </a:r>
            <a:r>
              <a:rPr lang="en-US" sz="2800" dirty="0" smtClean="0"/>
              <a:t>.</a:t>
            </a:r>
          </a:p>
          <a:p>
            <a:r>
              <a:rPr lang="en-US" sz="2800" dirty="0" smtClean="0"/>
              <a:t>A </a:t>
            </a:r>
            <a:r>
              <a:rPr lang="en-US" sz="2800" dirty="0"/>
              <a:t>forest is considered to be a </a:t>
            </a:r>
            <a:r>
              <a:rPr lang="en-US" sz="2800" u="sng" dirty="0"/>
              <a:t>carbon source if it releases more carbon than it </a:t>
            </a:r>
            <a:r>
              <a:rPr lang="en-US" sz="2800" u="sng" dirty="0" smtClean="0"/>
              <a:t>absorbs.</a:t>
            </a:r>
          </a:p>
          <a:p>
            <a:r>
              <a:rPr lang="en-US" sz="2800" dirty="0" smtClean="0"/>
              <a:t>A </a:t>
            </a:r>
            <a:r>
              <a:rPr lang="en-US" sz="2800" dirty="0"/>
              <a:t>forest is considered to be a </a:t>
            </a:r>
            <a:r>
              <a:rPr lang="en-US" sz="2800" u="sng" dirty="0"/>
              <a:t>carbon sink if it absorbs more carbon from the atmosphere than it releases. </a:t>
            </a:r>
            <a:endParaRPr lang="en-US" sz="2800" u="sng" dirty="0" smtClean="0"/>
          </a:p>
          <a:p>
            <a:r>
              <a:rPr lang="en-US" sz="2800" dirty="0" smtClean="0"/>
              <a:t>This </a:t>
            </a:r>
            <a:r>
              <a:rPr lang="en-US" sz="2800" dirty="0"/>
              <a:t>process of carbon absorption and deposition is known as </a:t>
            </a:r>
            <a:r>
              <a:rPr lang="en-US" sz="2800" u="sng" dirty="0"/>
              <a:t>carbon sequestration.</a:t>
            </a:r>
          </a:p>
        </p:txBody>
      </p:sp>
      <p:sp>
        <p:nvSpPr>
          <p:cNvPr id="4" name="Slide Number Placeholder 3"/>
          <p:cNvSpPr>
            <a:spLocks noGrp="1"/>
          </p:cNvSpPr>
          <p:nvPr>
            <p:ph type="sldNum" sz="quarter" idx="4"/>
          </p:nvPr>
        </p:nvSpPr>
        <p:spPr/>
        <p:txBody>
          <a:bodyPr/>
          <a:lstStyle/>
          <a:p>
            <a:fld id="{D5318631-5C24-4821-B8D4-FEB4A0C6167F}" type="slidenum">
              <a:rPr lang="en-CA" smtClean="0">
                <a:solidFill>
                  <a:srgbClr val="2C2C2C">
                    <a:lumMod val="75000"/>
                  </a:srgbClr>
                </a:solidFill>
              </a:rPr>
              <a:pPr/>
              <a:t>45</a:t>
            </a:fld>
            <a:endParaRPr lang="en-CA" dirty="0">
              <a:solidFill>
                <a:srgbClr val="2C2C2C">
                  <a:lumMod val="75000"/>
                </a:srgbClr>
              </a:solidFill>
            </a:endParaRPr>
          </a:p>
        </p:txBody>
      </p:sp>
      <p:sp>
        <p:nvSpPr>
          <p:cNvPr id="5" name="ZoneTexte 6"/>
          <p:cNvSpPr txBox="1"/>
          <p:nvPr/>
        </p:nvSpPr>
        <p:spPr>
          <a:xfrm>
            <a:off x="6619694" y="6185356"/>
            <a:ext cx="2448106" cy="215444"/>
          </a:xfrm>
          <a:prstGeom prst="rect">
            <a:avLst/>
          </a:prstGeom>
          <a:noFill/>
        </p:spPr>
        <p:txBody>
          <a:bodyPr wrap="none" rtlCol="0">
            <a:spAutoFit/>
          </a:bodyPr>
          <a:lstStyle/>
          <a:p>
            <a:r>
              <a:rPr lang="en-US" sz="800" dirty="0" smtClean="0">
                <a:solidFill>
                  <a:srgbClr val="2C2C2C"/>
                </a:solidFill>
              </a:rPr>
              <a:t>Source: Werner Kurz, Natural Resources Canada</a:t>
            </a:r>
            <a:endParaRPr lang="fr-CA" sz="800" dirty="0">
              <a:solidFill>
                <a:srgbClr val="2C2C2C"/>
              </a:solidFill>
            </a:endParaRPr>
          </a:p>
        </p:txBody>
      </p:sp>
    </p:spTree>
    <p:extLst>
      <p:ext uri="{BB962C8B-B14F-4D97-AF65-F5344CB8AC3E}">
        <p14:creationId xmlns:p14="http://schemas.microsoft.com/office/powerpoint/2010/main" val="50826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5624" y="152400"/>
            <a:ext cx="8784976" cy="838200"/>
          </a:xfrm>
        </p:spPr>
        <p:txBody>
          <a:bodyPr/>
          <a:lstStyle/>
          <a:p>
            <a:pPr algn="ctr"/>
            <a:r>
              <a:rPr lang="en-CA" noProof="0" dirty="0" smtClean="0"/>
              <a:t>Carbon Cycle</a:t>
            </a:r>
            <a:endParaRPr lang="en-CA" noProof="0" dirty="0"/>
          </a:p>
        </p:txBody>
      </p:sp>
      <p:sp>
        <p:nvSpPr>
          <p:cNvPr id="5" name="Slide Number Placeholder 3"/>
          <p:cNvSpPr>
            <a:spLocks noGrp="1"/>
          </p:cNvSpPr>
          <p:nvPr>
            <p:ph type="sldNum" sz="quarter" idx="4"/>
          </p:nvPr>
        </p:nvSpPr>
        <p:spPr/>
        <p:txBody>
          <a:bodyPr/>
          <a:lstStyle>
            <a:lvl1pPr>
              <a:defRPr sz="1050"/>
            </a:lvl1pPr>
          </a:lstStyle>
          <a:p>
            <a:fld id="{D5318631-5C24-4821-B8D4-FEB4A0C6167F}" type="slidenum">
              <a:rPr lang="en-CA" smtClean="0">
                <a:solidFill>
                  <a:srgbClr val="2C2C2C">
                    <a:lumMod val="75000"/>
                  </a:srgbClr>
                </a:solidFill>
              </a:rPr>
              <a:pPr/>
              <a:t>46</a:t>
            </a:fld>
            <a:endParaRPr lang="en-CA" dirty="0">
              <a:solidFill>
                <a:srgbClr val="2C2C2C">
                  <a:lumMod val="75000"/>
                </a:srgbClr>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846" y="1295400"/>
            <a:ext cx="6651554" cy="4800600"/>
          </a:xfrm>
          <a:prstGeom prst="rect">
            <a:avLst/>
          </a:prstGeom>
        </p:spPr>
      </p:pic>
      <p:sp>
        <p:nvSpPr>
          <p:cNvPr id="7" name="ZoneTexte 6"/>
          <p:cNvSpPr txBox="1"/>
          <p:nvPr/>
        </p:nvSpPr>
        <p:spPr>
          <a:xfrm>
            <a:off x="6477000" y="6093730"/>
            <a:ext cx="1435008" cy="215444"/>
          </a:xfrm>
          <a:prstGeom prst="rect">
            <a:avLst/>
          </a:prstGeom>
          <a:noFill/>
        </p:spPr>
        <p:txBody>
          <a:bodyPr wrap="none" rtlCol="0">
            <a:spAutoFit/>
          </a:bodyPr>
          <a:lstStyle/>
          <a:p>
            <a:r>
              <a:rPr lang="fr-CA" sz="800" dirty="0" smtClean="0">
                <a:solidFill>
                  <a:srgbClr val="2C2C2C"/>
                </a:solidFill>
              </a:rPr>
              <a:t>Image </a:t>
            </a:r>
            <a:r>
              <a:rPr lang="en-US" sz="800" dirty="0" smtClean="0">
                <a:solidFill>
                  <a:srgbClr val="2C2C2C"/>
                </a:solidFill>
              </a:rPr>
              <a:t>credit</a:t>
            </a:r>
            <a:r>
              <a:rPr lang="fr-CA" sz="800" dirty="0" smtClean="0">
                <a:solidFill>
                  <a:srgbClr val="2C2C2C"/>
                </a:solidFill>
              </a:rPr>
              <a:t>: PASavvaerk. </a:t>
            </a:r>
            <a:endParaRPr lang="fr-CA" sz="800" dirty="0">
              <a:solidFill>
                <a:srgbClr val="2C2C2C"/>
              </a:solidFill>
            </a:endParaRPr>
          </a:p>
        </p:txBody>
      </p:sp>
      <p:sp>
        <p:nvSpPr>
          <p:cNvPr id="3" name="Oval 2"/>
          <p:cNvSpPr/>
          <p:nvPr/>
        </p:nvSpPr>
        <p:spPr>
          <a:xfrm>
            <a:off x="2286000" y="4343400"/>
            <a:ext cx="1143000" cy="129540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Oval 3"/>
          <p:cNvSpPr/>
          <p:nvPr/>
        </p:nvSpPr>
        <p:spPr>
          <a:xfrm>
            <a:off x="1066800" y="3733800"/>
            <a:ext cx="1295400" cy="121920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p:nvPr/>
        </p:nvSpPr>
        <p:spPr>
          <a:xfrm>
            <a:off x="2590800" y="2209800"/>
            <a:ext cx="2209800" cy="1905000"/>
          </a:xfrm>
          <a:prstGeom prst="ellipse">
            <a:avLst/>
          </a:prstGeom>
          <a:noFill/>
          <a:ln w="57150">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ounded Rectangle 8"/>
          <p:cNvSpPr/>
          <p:nvPr/>
        </p:nvSpPr>
        <p:spPr>
          <a:xfrm>
            <a:off x="3810000" y="4267200"/>
            <a:ext cx="3886200" cy="1600200"/>
          </a:xfrm>
          <a:prstGeom prst="roundRect">
            <a:avLst/>
          </a:prstGeom>
          <a:noFill/>
          <a:ln w="57150">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94099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232552"/>
            <a:ext cx="8799406" cy="6284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4"/>
          </p:nvPr>
        </p:nvSpPr>
        <p:spPr/>
        <p:txBody>
          <a:bodyPr/>
          <a:lstStyle/>
          <a:p>
            <a:fld id="{D5318631-5C24-4821-B8D4-FEB4A0C6167F}" type="slidenum">
              <a:rPr lang="en-CA" smtClean="0">
                <a:solidFill>
                  <a:srgbClr val="2C2C2C">
                    <a:lumMod val="75000"/>
                  </a:srgbClr>
                </a:solidFill>
              </a:rPr>
              <a:pPr/>
              <a:t>47</a:t>
            </a:fld>
            <a:endParaRPr lang="en-CA" dirty="0">
              <a:solidFill>
                <a:srgbClr val="2C2C2C">
                  <a:lumMod val="75000"/>
                </a:srgbClr>
              </a:solidFill>
            </a:endParaRPr>
          </a:p>
        </p:txBody>
      </p:sp>
      <p:pic>
        <p:nvPicPr>
          <p:cNvPr id="5124"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51326" y="2996953"/>
            <a:ext cx="439737"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763688" y="4590256"/>
            <a:ext cx="3505200" cy="923330"/>
          </a:xfrm>
          <a:prstGeom prst="rect">
            <a:avLst/>
          </a:prstGeom>
        </p:spPr>
        <p:txBody>
          <a:bodyPr wrap="square">
            <a:spAutoFit/>
          </a:bodyPr>
          <a:lstStyle/>
          <a:p>
            <a:r>
              <a:rPr lang="en-US" dirty="0">
                <a:solidFill>
                  <a:srgbClr val="2C2C2C"/>
                </a:solidFill>
              </a:rPr>
              <a:t>Greatest rate of annual growth.  Carbon sequestration and oxygen production is </a:t>
            </a:r>
            <a:r>
              <a:rPr lang="en-US" dirty="0" smtClean="0">
                <a:solidFill>
                  <a:srgbClr val="2C2C2C"/>
                </a:solidFill>
              </a:rPr>
              <a:t>maximized.</a:t>
            </a:r>
            <a:endParaRPr lang="en-US" dirty="0">
              <a:solidFill>
                <a:srgbClr val="2C2C2C"/>
              </a:solidFill>
            </a:endParaRPr>
          </a:p>
        </p:txBody>
      </p:sp>
      <p:pic>
        <p:nvPicPr>
          <p:cNvPr id="5126" name="Picture 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16216" y="1855060"/>
            <a:ext cx="444500" cy="154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253608" y="4593902"/>
            <a:ext cx="3638872" cy="923330"/>
          </a:xfrm>
          <a:prstGeom prst="rect">
            <a:avLst/>
          </a:prstGeom>
        </p:spPr>
        <p:txBody>
          <a:bodyPr wrap="square">
            <a:spAutoFit/>
          </a:bodyPr>
          <a:lstStyle/>
          <a:p>
            <a:r>
              <a:rPr lang="en-US" dirty="0">
                <a:solidFill>
                  <a:srgbClr val="2C2C2C"/>
                </a:solidFill>
              </a:rPr>
              <a:t>As trees/stand age, growth slows. T</a:t>
            </a:r>
            <a:r>
              <a:rPr lang="en-US" dirty="0" smtClean="0">
                <a:solidFill>
                  <a:srgbClr val="2C2C2C"/>
                </a:solidFill>
              </a:rPr>
              <a:t>he rate of carbon </a:t>
            </a:r>
            <a:r>
              <a:rPr lang="en-US" dirty="0">
                <a:solidFill>
                  <a:srgbClr val="2C2C2C"/>
                </a:solidFill>
              </a:rPr>
              <a:t>sequestration and oxygen production is </a:t>
            </a:r>
            <a:r>
              <a:rPr lang="en-US" dirty="0" smtClean="0">
                <a:solidFill>
                  <a:srgbClr val="2C2C2C"/>
                </a:solidFill>
              </a:rPr>
              <a:t>minimized.</a:t>
            </a:r>
            <a:endParaRPr lang="en-US" dirty="0">
              <a:solidFill>
                <a:srgbClr val="2C2C2C"/>
              </a:solidFill>
            </a:endParaRPr>
          </a:p>
        </p:txBody>
      </p:sp>
      <p:sp>
        <p:nvSpPr>
          <p:cNvPr id="3" name="Explosion 1 2"/>
          <p:cNvSpPr/>
          <p:nvPr/>
        </p:nvSpPr>
        <p:spPr>
          <a:xfrm>
            <a:off x="2664768" y="1143000"/>
            <a:ext cx="3888432" cy="3505200"/>
          </a:xfrm>
          <a:prstGeom prst="irregularSeal1">
            <a:avLst/>
          </a:prstGeom>
          <a:solidFill>
            <a:srgbClr val="1EEE23"/>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212121"/>
                </a:solidFill>
              </a:rPr>
              <a:t>Managed stands grow faster, produce more volume and therefore sequester more carbon than natural stands.</a:t>
            </a:r>
            <a:endParaRPr lang="en-US" sz="1600" dirty="0">
              <a:solidFill>
                <a:srgbClr val="212121"/>
              </a:solidFill>
            </a:endParaRPr>
          </a:p>
        </p:txBody>
      </p:sp>
      <p:sp>
        <p:nvSpPr>
          <p:cNvPr id="5" name="TextBox 4"/>
          <p:cNvSpPr txBox="1"/>
          <p:nvPr/>
        </p:nvSpPr>
        <p:spPr>
          <a:xfrm>
            <a:off x="5638800" y="6019800"/>
            <a:ext cx="3345584" cy="461665"/>
          </a:xfrm>
          <a:prstGeom prst="rect">
            <a:avLst/>
          </a:prstGeom>
          <a:noFill/>
        </p:spPr>
        <p:txBody>
          <a:bodyPr wrap="square" rtlCol="0">
            <a:spAutoFit/>
          </a:bodyPr>
          <a:lstStyle/>
          <a:p>
            <a:r>
              <a:rPr lang="en-US" sz="1200" dirty="0" smtClean="0">
                <a:solidFill>
                  <a:prstClr val="black"/>
                </a:solidFill>
              </a:rPr>
              <a:t>Source: Scott McPherson Nipissing Forest Resource Management</a:t>
            </a:r>
            <a:endParaRPr lang="en-US" sz="1200" dirty="0">
              <a:solidFill>
                <a:prstClr val="black"/>
              </a:solidFill>
            </a:endParaRPr>
          </a:p>
        </p:txBody>
      </p:sp>
    </p:spTree>
    <p:extLst>
      <p:ext uri="{BB962C8B-B14F-4D97-AF65-F5344CB8AC3E}">
        <p14:creationId xmlns:p14="http://schemas.microsoft.com/office/powerpoint/2010/main" val="111449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Carbon dioxide impact summary </a:t>
            </a:r>
            <a:r>
              <a:rPr lang="en-US" dirty="0" smtClean="0"/>
              <a:t>1m3 (~118 2”x4”x8’) </a:t>
            </a:r>
            <a:r>
              <a:rPr lang="en-US" dirty="0"/>
              <a:t>of Canadian lumber</a:t>
            </a:r>
          </a:p>
        </p:txBody>
      </p:sp>
      <p:sp>
        <p:nvSpPr>
          <p:cNvPr id="4" name="Slide Number Placeholder 3"/>
          <p:cNvSpPr>
            <a:spLocks noGrp="1"/>
          </p:cNvSpPr>
          <p:nvPr>
            <p:ph type="sldNum" sz="quarter" idx="4"/>
          </p:nvPr>
        </p:nvSpPr>
        <p:spPr/>
        <p:txBody>
          <a:bodyPr/>
          <a:lstStyle/>
          <a:p>
            <a:fld id="{D5318631-5C24-4821-B8D4-FEB4A0C6167F}" type="slidenum">
              <a:rPr lang="en-CA" smtClean="0"/>
              <a:pPr/>
              <a:t>48</a:t>
            </a:fld>
            <a:endParaRPr lang="en-CA"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2" y="1293845"/>
            <a:ext cx="856760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1905000"/>
            <a:ext cx="639570" cy="1814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76400" y="1597223"/>
            <a:ext cx="4572000" cy="307777"/>
          </a:xfrm>
          <a:prstGeom prst="rect">
            <a:avLst/>
          </a:prstGeom>
        </p:spPr>
        <p:txBody>
          <a:bodyPr>
            <a:spAutoFit/>
          </a:bodyPr>
          <a:lstStyle/>
          <a:p>
            <a:r>
              <a:rPr lang="en-US" sz="1400" dirty="0"/>
              <a:t>Red (positive values) is CO</a:t>
            </a:r>
            <a:r>
              <a:rPr lang="en-US" sz="1400" baseline="-25000" dirty="0"/>
              <a:t>2</a:t>
            </a:r>
            <a:r>
              <a:rPr lang="en-US" sz="1400" dirty="0"/>
              <a:t> released (pollution)</a:t>
            </a:r>
          </a:p>
        </p:txBody>
      </p:sp>
      <p:sp>
        <p:nvSpPr>
          <p:cNvPr id="17" name="Rectangle 16"/>
          <p:cNvSpPr/>
          <p:nvPr/>
        </p:nvSpPr>
        <p:spPr>
          <a:xfrm>
            <a:off x="1676400" y="2054423"/>
            <a:ext cx="4572000" cy="307777"/>
          </a:xfrm>
          <a:prstGeom prst="rect">
            <a:avLst/>
          </a:prstGeom>
        </p:spPr>
        <p:txBody>
          <a:bodyPr>
            <a:spAutoFit/>
          </a:bodyPr>
          <a:lstStyle/>
          <a:p>
            <a:r>
              <a:rPr lang="en-US" sz="1400" dirty="0"/>
              <a:t>Green (negative values) is CO</a:t>
            </a:r>
            <a:r>
              <a:rPr lang="en-US" sz="1400" baseline="-25000" dirty="0"/>
              <a:t>2 </a:t>
            </a:r>
            <a:r>
              <a:rPr lang="en-US" sz="1400" dirty="0"/>
              <a:t>sequestered</a:t>
            </a:r>
          </a:p>
        </p:txBody>
      </p:sp>
      <p:sp>
        <p:nvSpPr>
          <p:cNvPr id="18" name="Bent-Up Arrow 17"/>
          <p:cNvSpPr/>
          <p:nvPr/>
        </p:nvSpPr>
        <p:spPr>
          <a:xfrm>
            <a:off x="6477000" y="5332463"/>
            <a:ext cx="533400" cy="534937"/>
          </a:xfrm>
          <a:prstGeom prst="bentUpArrow">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1600200" y="5635823"/>
            <a:ext cx="7296150" cy="307777"/>
          </a:xfrm>
          <a:prstGeom prst="rect">
            <a:avLst/>
          </a:prstGeom>
          <a:noFill/>
        </p:spPr>
        <p:txBody>
          <a:bodyPr wrap="square" rtlCol="0">
            <a:spAutoFit/>
          </a:bodyPr>
          <a:lstStyle/>
          <a:p>
            <a:r>
              <a:rPr lang="en-US" sz="1400" dirty="0" smtClean="0"/>
              <a:t>Harvest (10) + Haul (7) + 32 (sawmill) – Sequestration (780)</a:t>
            </a:r>
            <a:endParaRPr lang="en-US" sz="1400"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3487" y="3452505"/>
            <a:ext cx="5905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5796" y="3397201"/>
            <a:ext cx="5905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3429000"/>
            <a:ext cx="6477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9396" y="3695700"/>
            <a:ext cx="1045665"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433598" y="3702972"/>
            <a:ext cx="881602" cy="1616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025459" y="1066800"/>
            <a:ext cx="2823141" cy="2519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941407" y="3733800"/>
            <a:ext cx="2799137" cy="201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xplosion 2 2"/>
          <p:cNvSpPr/>
          <p:nvPr/>
        </p:nvSpPr>
        <p:spPr>
          <a:xfrm>
            <a:off x="2148762" y="2313037"/>
            <a:ext cx="2591782" cy="111596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15 times better!</a:t>
            </a:r>
            <a:endParaRPr lang="en-US" dirty="0">
              <a:solidFill>
                <a:schemeClr val="tx1"/>
              </a:solidFill>
            </a:endParaRPr>
          </a:p>
        </p:txBody>
      </p:sp>
      <p:sp>
        <p:nvSpPr>
          <p:cNvPr id="6" name="Rounded Rectangle 5"/>
          <p:cNvSpPr/>
          <p:nvPr/>
        </p:nvSpPr>
        <p:spPr>
          <a:xfrm>
            <a:off x="7315199" y="4191000"/>
            <a:ext cx="1623951" cy="1903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One car puts out </a:t>
            </a:r>
            <a:r>
              <a:rPr lang="en-US" sz="1400" dirty="0" smtClean="0">
                <a:solidFill>
                  <a:schemeClr val="tx1"/>
                </a:solidFill>
              </a:rPr>
              <a:t>~3,000 </a:t>
            </a:r>
            <a:r>
              <a:rPr lang="en-US" sz="1400" dirty="0">
                <a:solidFill>
                  <a:schemeClr val="tx1"/>
                </a:solidFill>
              </a:rPr>
              <a:t>kg CO</a:t>
            </a:r>
            <a:r>
              <a:rPr lang="en-US" sz="1400" baseline="-25000" dirty="0">
                <a:solidFill>
                  <a:schemeClr val="tx1"/>
                </a:solidFill>
              </a:rPr>
              <a:t>2 </a:t>
            </a:r>
            <a:r>
              <a:rPr lang="en-US" sz="1400" dirty="0">
                <a:solidFill>
                  <a:schemeClr val="tx1"/>
                </a:solidFill>
              </a:rPr>
              <a:t>per year. 3.84 m3 or 435 2”x4”x8’ SPF hold 3,000 kg of CO</a:t>
            </a:r>
            <a:r>
              <a:rPr lang="en-US" sz="1400" baseline="-25000" dirty="0">
                <a:solidFill>
                  <a:schemeClr val="tx1"/>
                </a:solidFill>
              </a:rPr>
              <a:t>2</a:t>
            </a:r>
          </a:p>
        </p:txBody>
      </p:sp>
    </p:spTree>
    <p:extLst>
      <p:ext uri="{BB962C8B-B14F-4D97-AF65-F5344CB8AC3E}">
        <p14:creationId xmlns:p14="http://schemas.microsoft.com/office/powerpoint/2010/main" val="307882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0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3"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a:t>Net CO</a:t>
            </a:r>
            <a:r>
              <a:rPr lang="en-US" baseline="-25000" dirty="0"/>
              <a:t>2</a:t>
            </a:r>
            <a:r>
              <a:rPr lang="en-US" dirty="0"/>
              <a:t> Emissions: How Wood Compares</a:t>
            </a:r>
          </a:p>
        </p:txBody>
      </p:sp>
      <p:sp>
        <p:nvSpPr>
          <p:cNvPr id="13" name="Text Placeholder 12"/>
          <p:cNvSpPr>
            <a:spLocks noGrp="1"/>
          </p:cNvSpPr>
          <p:nvPr>
            <p:ph type="body" sz="quarter" idx="16"/>
          </p:nvPr>
        </p:nvSpPr>
        <p:spPr/>
        <p:txBody>
          <a:bodyPr/>
          <a:lstStyle/>
          <a:p>
            <a:endParaRPr lang="en-US" dirty="0"/>
          </a:p>
        </p:txBody>
      </p:sp>
      <p:sp>
        <p:nvSpPr>
          <p:cNvPr id="14" name="Text Placeholder 13"/>
          <p:cNvSpPr>
            <a:spLocks noGrp="1"/>
          </p:cNvSpPr>
          <p:nvPr>
            <p:ph type="body" sz="quarter" idx="17"/>
          </p:nvPr>
        </p:nvSpPr>
        <p:spPr/>
        <p:txBody>
          <a:bodyPr/>
          <a:lstStyle/>
          <a:p>
            <a:r>
              <a:rPr lang="en-US" sz="2800" dirty="0" smtClean="0"/>
              <a:t>The CO</a:t>
            </a:r>
            <a:r>
              <a:rPr lang="en-US" sz="2800" baseline="-25000" dirty="0" smtClean="0"/>
              <a:t>2</a:t>
            </a:r>
            <a:r>
              <a:rPr lang="en-US" sz="2800" dirty="0" smtClean="0"/>
              <a:t> absorbed by growing forests and stored in wood products offsets energy required to harvest, process, transport and maintain those products.</a:t>
            </a:r>
          </a:p>
          <a:p>
            <a:r>
              <a:rPr lang="en-US" sz="2800" dirty="0" smtClean="0"/>
              <a:t>This is why wood product net emissions is below zero.</a:t>
            </a:r>
            <a:endParaRPr lang="en-US" sz="2800" dirty="0"/>
          </a:p>
        </p:txBody>
      </p:sp>
      <p:sp>
        <p:nvSpPr>
          <p:cNvPr id="4" name="Slide Number Placeholder 3"/>
          <p:cNvSpPr>
            <a:spLocks noGrp="1"/>
          </p:cNvSpPr>
          <p:nvPr>
            <p:ph type="sldNum" sz="quarter" idx="4"/>
          </p:nvPr>
        </p:nvSpPr>
        <p:spPr/>
        <p:txBody>
          <a:bodyPr/>
          <a:lstStyle/>
          <a:p>
            <a:fld id="{D5318631-5C24-4821-B8D4-FEB4A0C6167F}" type="slidenum">
              <a:rPr lang="en-CA" smtClean="0">
                <a:solidFill>
                  <a:srgbClr val="2C2C2C">
                    <a:lumMod val="75000"/>
                  </a:srgbClr>
                </a:solidFill>
              </a:rPr>
              <a:pPr/>
              <a:t>49</a:t>
            </a:fld>
            <a:endParaRPr lang="en-CA" dirty="0">
              <a:solidFill>
                <a:srgbClr val="2C2C2C">
                  <a:lumMod val="75000"/>
                </a:srgbClr>
              </a:solidFill>
            </a:endParaRPr>
          </a:p>
        </p:txBody>
      </p:sp>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0200"/>
            <a:ext cx="4379167" cy="4079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800600" y="6096000"/>
            <a:ext cx="4191000" cy="276999"/>
          </a:xfrm>
          <a:prstGeom prst="rect">
            <a:avLst/>
          </a:prstGeom>
          <a:noFill/>
        </p:spPr>
        <p:txBody>
          <a:bodyPr wrap="square" rtlCol="0">
            <a:spAutoFit/>
          </a:bodyPr>
          <a:lstStyle/>
          <a:p>
            <a:r>
              <a:rPr lang="en-US" sz="1200" dirty="0" smtClean="0">
                <a:solidFill>
                  <a:srgbClr val="2C2C2C"/>
                </a:solidFill>
              </a:rPr>
              <a:t>Source: Building Information Foundation, RTS; CEI-Bos</a:t>
            </a:r>
            <a:endParaRPr lang="en-US" sz="1200" dirty="0">
              <a:solidFill>
                <a:srgbClr val="2C2C2C"/>
              </a:solidFill>
            </a:endParaRPr>
          </a:p>
        </p:txBody>
      </p:sp>
      <p:sp>
        <p:nvSpPr>
          <p:cNvPr id="6" name="Rounded Rectangle 5"/>
          <p:cNvSpPr/>
          <p:nvPr/>
        </p:nvSpPr>
        <p:spPr>
          <a:xfrm>
            <a:off x="7010400" y="2514600"/>
            <a:ext cx="1676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Wood ~-0.75 tonnes</a:t>
            </a:r>
            <a:endParaRPr lang="en-US" dirty="0">
              <a:solidFill>
                <a:schemeClr val="tx1"/>
              </a:solidFill>
            </a:endParaRPr>
          </a:p>
        </p:txBody>
      </p:sp>
      <p:sp>
        <p:nvSpPr>
          <p:cNvPr id="7" name="Rounded Rectangle 6"/>
          <p:cNvSpPr/>
          <p:nvPr/>
        </p:nvSpPr>
        <p:spPr>
          <a:xfrm>
            <a:off x="7239000" y="3639736"/>
            <a:ext cx="1447800" cy="856064"/>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Cement ~+0.5 tonnes</a:t>
            </a:r>
            <a:endParaRPr lang="en-US" dirty="0">
              <a:solidFill>
                <a:schemeClr val="tx1"/>
              </a:solidFill>
            </a:endParaRPr>
          </a:p>
        </p:txBody>
      </p:sp>
      <p:sp>
        <p:nvSpPr>
          <p:cNvPr id="8" name="Rounded Rectangle 7"/>
          <p:cNvSpPr/>
          <p:nvPr/>
        </p:nvSpPr>
        <p:spPr>
          <a:xfrm>
            <a:off x="5791200" y="4724400"/>
            <a:ext cx="970383" cy="609600"/>
          </a:xfrm>
          <a:prstGeom prst="roundRect">
            <a:avLst/>
          </a:prstGeom>
          <a:solidFill>
            <a:schemeClr val="accent2">
              <a:lumMod val="60000"/>
              <a:lumOff val="40000"/>
            </a:schemeClr>
          </a:solidFill>
          <a:ln>
            <a:solidFill>
              <a:srgbClr val="21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Steel ~+5 tonnes</a:t>
            </a:r>
            <a:endParaRPr lang="en-US" sz="1400" dirty="0">
              <a:solidFill>
                <a:schemeClr val="tx1"/>
              </a:solidFill>
            </a:endParaRPr>
          </a:p>
        </p:txBody>
      </p:sp>
    </p:spTree>
    <p:extLst>
      <p:ext uri="{BB962C8B-B14F-4D97-AF65-F5344CB8AC3E}">
        <p14:creationId xmlns:p14="http://schemas.microsoft.com/office/powerpoint/2010/main" val="30755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Deforestation - Agriculture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5</a:t>
            </a:fld>
            <a:endParaRPr lang="en-C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334362"/>
            <a:ext cx="7620000" cy="5109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66800" y="1524000"/>
            <a:ext cx="6858000" cy="3139321"/>
          </a:xfrm>
          <a:prstGeom prst="rect">
            <a:avLst/>
          </a:prstGeom>
          <a:noFill/>
        </p:spPr>
        <p:txBody>
          <a:bodyPr wrap="square" rtlCol="0">
            <a:spAutoFit/>
          </a:bodyPr>
          <a:lstStyle/>
          <a:p>
            <a:r>
              <a:rPr lang="en-US" sz="6600" dirty="0" smtClean="0">
                <a:solidFill>
                  <a:srgbClr val="FFFF00"/>
                </a:solidFill>
              </a:rPr>
              <a:t>But 7 billion people need food to eat…</a:t>
            </a:r>
            <a:endParaRPr lang="en-US" sz="6600" dirty="0">
              <a:solidFill>
                <a:srgbClr val="FFFF00"/>
              </a:solidFill>
            </a:endParaRPr>
          </a:p>
        </p:txBody>
      </p:sp>
    </p:spTree>
    <p:extLst>
      <p:ext uri="{BB962C8B-B14F-4D97-AF65-F5344CB8AC3E}">
        <p14:creationId xmlns:p14="http://schemas.microsoft.com/office/powerpoint/2010/main" val="422852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5624" y="152400"/>
            <a:ext cx="8784976" cy="838200"/>
          </a:xfrm>
        </p:spPr>
        <p:txBody>
          <a:bodyPr/>
          <a:lstStyle/>
          <a:p>
            <a:pPr algn="ctr"/>
            <a:r>
              <a:rPr lang="fr-CA" sz="2400" dirty="0" smtClean="0"/>
              <a:t>Substitution </a:t>
            </a:r>
            <a:r>
              <a:rPr lang="fr-CA" sz="2400" dirty="0"/>
              <a:t>b</a:t>
            </a:r>
            <a:r>
              <a:rPr lang="fr-CA" sz="2400" dirty="0" smtClean="0"/>
              <a:t>enefits – CLT (wood) vs </a:t>
            </a:r>
            <a:r>
              <a:rPr lang="fr-CA" sz="2400" dirty="0"/>
              <a:t>c</a:t>
            </a:r>
            <a:r>
              <a:rPr lang="fr-CA" sz="2400" dirty="0" smtClean="0"/>
              <a:t>oncrete and </a:t>
            </a:r>
            <a:r>
              <a:rPr lang="fr-CA" sz="2400" dirty="0"/>
              <a:t>s</a:t>
            </a:r>
            <a:r>
              <a:rPr lang="fr-CA" sz="2400" dirty="0" smtClean="0"/>
              <a:t>teel </a:t>
            </a:r>
            <a:r>
              <a:rPr lang="fr-CA" sz="2400" dirty="0"/>
              <a:t>f</a:t>
            </a:r>
            <a:r>
              <a:rPr lang="fr-CA" sz="2400" dirty="0" smtClean="0"/>
              <a:t>our </a:t>
            </a:r>
            <a:r>
              <a:rPr lang="fr-CA" sz="2400" dirty="0"/>
              <a:t>s</a:t>
            </a:r>
            <a:r>
              <a:rPr lang="fr-CA" sz="2400" dirty="0" smtClean="0"/>
              <a:t>torey </a:t>
            </a:r>
            <a:r>
              <a:rPr lang="fr-CA" sz="2400" dirty="0"/>
              <a:t>a</a:t>
            </a:r>
            <a:r>
              <a:rPr lang="fr-CA" sz="2400" dirty="0" smtClean="0"/>
              <a:t>partment building (43,700 ft2)</a:t>
            </a:r>
            <a:endParaRPr lang="fr-CA" sz="2400" dirty="0"/>
          </a:p>
        </p:txBody>
      </p:sp>
      <p:sp>
        <p:nvSpPr>
          <p:cNvPr id="4" name="Espace réservé du numéro de diapositive 3"/>
          <p:cNvSpPr>
            <a:spLocks noGrp="1"/>
          </p:cNvSpPr>
          <p:nvPr>
            <p:ph type="sldNum" sz="quarter" idx="4"/>
          </p:nvPr>
        </p:nvSpPr>
        <p:spPr/>
        <p:txBody>
          <a:bodyPr/>
          <a:lstStyle/>
          <a:p>
            <a:fld id="{D5318631-5C24-4821-B8D4-FEB4A0C6167F}" type="slidenum">
              <a:rPr lang="en-CA" smtClean="0">
                <a:solidFill>
                  <a:srgbClr val="2C2C2C">
                    <a:lumMod val="75000"/>
                  </a:srgbClr>
                </a:solidFill>
              </a:rPr>
              <a:pPr/>
              <a:t>50</a:t>
            </a:fld>
            <a:endParaRPr lang="en-CA" dirty="0">
              <a:solidFill>
                <a:srgbClr val="2C2C2C">
                  <a:lumMod val="75000"/>
                </a:srgbClr>
              </a:solidFill>
            </a:endParaRPr>
          </a:p>
        </p:txBody>
      </p:sp>
      <p:pic>
        <p:nvPicPr>
          <p:cNvPr id="3076" name="Picture 4" descr="http://woodproducts.fi/sites/default/files/clt.png">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943600" y="5673155"/>
            <a:ext cx="1219200" cy="80384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7155955" y="5859633"/>
            <a:ext cx="1988045" cy="215444"/>
          </a:xfrm>
          <a:prstGeom prst="rect">
            <a:avLst/>
          </a:prstGeom>
          <a:noFill/>
        </p:spPr>
        <p:txBody>
          <a:bodyPr wrap="none" rtlCol="0">
            <a:spAutoFit/>
          </a:bodyPr>
          <a:lstStyle/>
          <a:p>
            <a:r>
              <a:rPr lang="fr-CA" sz="800" dirty="0" smtClean="0">
                <a:solidFill>
                  <a:srgbClr val="2C2C2C"/>
                </a:solidFill>
              </a:rPr>
              <a:t>Source: Grann. (2014). FPInnovations. </a:t>
            </a:r>
            <a:endParaRPr lang="fr-CA" sz="800" dirty="0">
              <a:solidFill>
                <a:srgbClr val="2C2C2C"/>
              </a:solidFill>
            </a:endParaRPr>
          </a:p>
        </p:txBody>
      </p:sp>
      <p:sp>
        <p:nvSpPr>
          <p:cNvPr id="5" name="ZoneTexte 4"/>
          <p:cNvSpPr txBox="1"/>
          <p:nvPr/>
        </p:nvSpPr>
        <p:spPr>
          <a:xfrm>
            <a:off x="0" y="5105400"/>
            <a:ext cx="1143000" cy="1015663"/>
          </a:xfrm>
          <a:prstGeom prst="rect">
            <a:avLst/>
          </a:prstGeom>
          <a:noFill/>
        </p:spPr>
        <p:txBody>
          <a:bodyPr wrap="square" rtlCol="0">
            <a:spAutoFit/>
          </a:bodyPr>
          <a:lstStyle/>
          <a:p>
            <a:r>
              <a:rPr lang="en-CA" sz="1200" b="1" dirty="0" smtClean="0">
                <a:solidFill>
                  <a:srgbClr val="FFFFFF"/>
                </a:solidFill>
              </a:rPr>
              <a:t>Cross laminated timber (CLT) panels made from lumber </a:t>
            </a:r>
            <a:endParaRPr lang="en-CA" sz="1200" b="1" dirty="0">
              <a:solidFill>
                <a:srgbClr val="FFFFFF"/>
              </a:solidFill>
            </a:endParaRPr>
          </a:p>
        </p:txBody>
      </p:sp>
      <p:pic>
        <p:nvPicPr>
          <p:cNvPr id="717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575" y="1219200"/>
            <a:ext cx="7083425"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9587" y="1828800"/>
            <a:ext cx="18526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569368"/>
            <a:ext cx="3646487"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Explosion 1 14"/>
          <p:cNvSpPr/>
          <p:nvPr/>
        </p:nvSpPr>
        <p:spPr>
          <a:xfrm>
            <a:off x="5245892" y="1219200"/>
            <a:ext cx="3136107" cy="144144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282,000 kg less CO</a:t>
            </a:r>
            <a:r>
              <a:rPr lang="en-US" baseline="-25000" dirty="0" smtClean="0">
                <a:solidFill>
                  <a:schemeClr val="tx1"/>
                </a:solidFill>
              </a:rPr>
              <a:t>2</a:t>
            </a:r>
            <a:endParaRPr lang="en-US" baseline="-25000" dirty="0">
              <a:solidFill>
                <a:schemeClr val="tx1"/>
              </a:solidFill>
            </a:endParaRPr>
          </a:p>
        </p:txBody>
      </p:sp>
    </p:spTree>
    <p:extLst>
      <p:ext uri="{BB962C8B-B14F-4D97-AF65-F5344CB8AC3E}">
        <p14:creationId xmlns:p14="http://schemas.microsoft.com/office/powerpoint/2010/main" val="296220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Carbon/Oxygen Impacts - Summary</a:t>
            </a:r>
            <a:endParaRPr lang="en-US" dirty="0"/>
          </a:p>
        </p:txBody>
      </p:sp>
      <p:sp>
        <p:nvSpPr>
          <p:cNvPr id="3" name="Content Placeholder 2"/>
          <p:cNvSpPr>
            <a:spLocks noGrp="1"/>
          </p:cNvSpPr>
          <p:nvPr>
            <p:ph idx="1"/>
          </p:nvPr>
        </p:nvSpPr>
        <p:spPr>
          <a:xfrm>
            <a:off x="179512" y="990600"/>
            <a:ext cx="8784976" cy="4525963"/>
          </a:xfrm>
        </p:spPr>
        <p:txBody>
          <a:bodyPr/>
          <a:lstStyle/>
          <a:p>
            <a:r>
              <a:rPr lang="en-US" sz="2800" dirty="0" smtClean="0"/>
              <a:t>Responsible forestry and the use of forest products is a great way to combat climate change. </a:t>
            </a:r>
          </a:p>
          <a:p>
            <a:r>
              <a:rPr lang="en-US" sz="2800" u="sng" dirty="0" smtClean="0"/>
              <a:t>Far better than carbon neutral!</a:t>
            </a:r>
          </a:p>
          <a:p>
            <a:pPr lvl="0">
              <a:buClr>
                <a:srgbClr val="ED6E00"/>
              </a:buClr>
            </a:pPr>
            <a:r>
              <a:rPr lang="en-US" sz="2800" dirty="0"/>
              <a:t>From the Intergovernmental Panel on Climate Change (IPCC 2007):</a:t>
            </a:r>
          </a:p>
          <a:p>
            <a:pPr lvl="1">
              <a:buClr>
                <a:srgbClr val="ED6E00"/>
              </a:buClr>
            </a:pPr>
            <a:r>
              <a:rPr lang="en-US" dirty="0">
                <a:solidFill>
                  <a:srgbClr val="2C2C2C">
                    <a:lumMod val="75000"/>
                  </a:srgbClr>
                </a:solidFill>
              </a:rPr>
              <a:t>“In the long term, a sustainable forest management strategy aimed at maintaining or increasing forest carbon stocks, while producing an annual sustained yield of timber, fibre, or energy from the forest, will generate the </a:t>
            </a:r>
            <a:r>
              <a:rPr lang="en-US" b="1" u="sng" dirty="0">
                <a:solidFill>
                  <a:srgbClr val="2C2C2C">
                    <a:lumMod val="75000"/>
                  </a:srgbClr>
                </a:solidFill>
              </a:rPr>
              <a:t>largest</a:t>
            </a:r>
            <a:r>
              <a:rPr lang="en-US" dirty="0">
                <a:solidFill>
                  <a:srgbClr val="2C2C2C">
                    <a:lumMod val="75000"/>
                  </a:srgbClr>
                </a:solidFill>
              </a:rPr>
              <a:t>, </a:t>
            </a:r>
            <a:r>
              <a:rPr lang="en-US" b="1" u="sng" dirty="0">
                <a:solidFill>
                  <a:srgbClr val="2C2C2C">
                    <a:lumMod val="75000"/>
                  </a:srgbClr>
                </a:solidFill>
              </a:rPr>
              <a:t>sustained</a:t>
            </a:r>
            <a:r>
              <a:rPr lang="en-US" dirty="0">
                <a:solidFill>
                  <a:srgbClr val="2C2C2C">
                    <a:lumMod val="75000"/>
                  </a:srgbClr>
                </a:solidFill>
              </a:rPr>
              <a:t> mitigation benefit.”</a:t>
            </a:r>
          </a:p>
          <a:p>
            <a:endParaRPr lang="en-US" sz="2400" u="sng" dirty="0" smtClean="0"/>
          </a:p>
        </p:txBody>
      </p:sp>
      <p:sp>
        <p:nvSpPr>
          <p:cNvPr id="4" name="Slide Number Placeholder 3"/>
          <p:cNvSpPr>
            <a:spLocks noGrp="1"/>
          </p:cNvSpPr>
          <p:nvPr>
            <p:ph type="sldNum" sz="quarter" idx="4"/>
          </p:nvPr>
        </p:nvSpPr>
        <p:spPr/>
        <p:txBody>
          <a:bodyPr/>
          <a:lstStyle/>
          <a:p>
            <a:fld id="{D5318631-5C24-4821-B8D4-FEB4A0C6167F}" type="slidenum">
              <a:rPr lang="en-CA" smtClean="0">
                <a:solidFill>
                  <a:srgbClr val="2C2C2C">
                    <a:lumMod val="75000"/>
                  </a:srgbClr>
                </a:solidFill>
              </a:rPr>
              <a:pPr/>
              <a:t>51</a:t>
            </a:fld>
            <a:endParaRPr lang="en-CA" dirty="0">
              <a:solidFill>
                <a:srgbClr val="2C2C2C">
                  <a:lumMod val="75000"/>
                </a:srgbClr>
              </a:solidFill>
            </a:endParaRPr>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324600" y="5676900"/>
            <a:ext cx="123444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597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Woodland Caribou and Forest Management</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solidFill>
                  <a:srgbClr val="2C2C2C">
                    <a:lumMod val="75000"/>
                  </a:srgbClr>
                </a:solidFill>
              </a:rPr>
              <a:pPr/>
              <a:t>52</a:t>
            </a:fld>
            <a:endParaRPr lang="en-CA" dirty="0">
              <a:solidFill>
                <a:srgbClr val="2C2C2C">
                  <a:lumMod val="75000"/>
                </a:srgbClr>
              </a:solidFill>
            </a:endParaRP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7912" y="1524000"/>
            <a:ext cx="32289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752600"/>
            <a:ext cx="364871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495800"/>
            <a:ext cx="556577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31383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000" b="0" dirty="0" smtClean="0"/>
              <a:t>Woodland Caribou Range Recession</a:t>
            </a:r>
            <a:endParaRPr lang="en-CA" sz="4000" b="0" dirty="0"/>
          </a:p>
        </p:txBody>
      </p:sp>
      <p:sp>
        <p:nvSpPr>
          <p:cNvPr id="6" name="Text Placeholder 5"/>
          <p:cNvSpPr>
            <a:spLocks noGrp="1"/>
          </p:cNvSpPr>
          <p:nvPr>
            <p:ph type="body" sz="quarter" idx="16"/>
          </p:nvPr>
        </p:nvSpPr>
        <p:spPr>
          <a:xfrm>
            <a:off x="179512" y="1219200"/>
            <a:ext cx="4536504" cy="5257800"/>
          </a:xfrm>
        </p:spPr>
        <p:txBody>
          <a:bodyPr/>
          <a:lstStyle/>
          <a:p>
            <a:r>
              <a:rPr lang="en-US" sz="2000" dirty="0"/>
              <a:t>Caribou range </a:t>
            </a:r>
            <a:r>
              <a:rPr lang="en-US" sz="2000" dirty="0" smtClean="0"/>
              <a:t>has receded in Ontario, when it essentially stabilized in the late 1950’s. </a:t>
            </a:r>
          </a:p>
          <a:p>
            <a:r>
              <a:rPr lang="en-US" sz="2000" dirty="0" smtClean="0"/>
              <a:t>Reasons for decline:</a:t>
            </a:r>
          </a:p>
          <a:p>
            <a:pPr lvl="1"/>
            <a:r>
              <a:rPr lang="en-US" sz="2000" dirty="0" smtClean="0"/>
              <a:t>Over hunting.</a:t>
            </a:r>
          </a:p>
          <a:p>
            <a:pPr lvl="1"/>
            <a:r>
              <a:rPr lang="en-US" sz="2000" dirty="0"/>
              <a:t>Agricultural </a:t>
            </a:r>
            <a:r>
              <a:rPr lang="en-US" sz="2000" dirty="0" smtClean="0"/>
              <a:t>expansion. </a:t>
            </a:r>
          </a:p>
          <a:p>
            <a:pPr lvl="1"/>
            <a:r>
              <a:rPr lang="en-US" sz="2000" dirty="0"/>
              <a:t>C</a:t>
            </a:r>
            <a:r>
              <a:rPr lang="en-US" sz="2000" dirty="0" smtClean="0"/>
              <a:t>reation </a:t>
            </a:r>
            <a:r>
              <a:rPr lang="en-US" sz="2000" dirty="0"/>
              <a:t>of enhanced habitats for moose and </a:t>
            </a:r>
            <a:r>
              <a:rPr lang="en-US" sz="2000" dirty="0" smtClean="0"/>
              <a:t>deer. </a:t>
            </a:r>
            <a:endParaRPr lang="en-US" sz="2000" dirty="0"/>
          </a:p>
          <a:p>
            <a:pPr lvl="1"/>
            <a:r>
              <a:rPr lang="en-US" sz="2000" dirty="0"/>
              <a:t>Climate </a:t>
            </a:r>
            <a:r>
              <a:rPr lang="en-US" sz="2000" dirty="0" smtClean="0"/>
              <a:t>warming (allowing deer range to grow).</a:t>
            </a:r>
            <a:endParaRPr lang="en-US" sz="2000" dirty="0"/>
          </a:p>
          <a:p>
            <a:pPr lvl="1"/>
            <a:r>
              <a:rPr lang="en-US" sz="2000" dirty="0"/>
              <a:t>Old forest harvest practices that did not renew the pure conifer being harvested </a:t>
            </a:r>
            <a:r>
              <a:rPr lang="en-US" sz="2000" dirty="0" smtClean="0"/>
              <a:t>50 -</a:t>
            </a:r>
            <a:r>
              <a:rPr lang="en-US" sz="2000" dirty="0"/>
              <a:t>100 years </a:t>
            </a:r>
            <a:r>
              <a:rPr lang="en-US" sz="2000" dirty="0" smtClean="0"/>
              <a:t>ago.</a:t>
            </a:r>
            <a:endParaRPr lang="en-US" sz="2000" dirty="0"/>
          </a:p>
          <a:p>
            <a:pPr lvl="1"/>
            <a:endParaRPr lang="en-US" sz="2000" dirty="0" smtClean="0"/>
          </a:p>
          <a:p>
            <a:pPr lvl="1"/>
            <a:endParaRPr lang="en-US" sz="2000" dirty="0" smtClean="0"/>
          </a:p>
        </p:txBody>
      </p:sp>
      <p:sp>
        <p:nvSpPr>
          <p:cNvPr id="4" name="Slide Number Placeholder 3"/>
          <p:cNvSpPr>
            <a:spLocks noGrp="1"/>
          </p:cNvSpPr>
          <p:nvPr>
            <p:ph type="sldNum" sz="quarter" idx="4"/>
          </p:nvPr>
        </p:nvSpPr>
        <p:spPr>
          <a:prstGeom prst="rect">
            <a:avLst/>
          </a:prstGeom>
        </p:spPr>
        <p:txBody>
          <a:bodyPr/>
          <a:lstStyle/>
          <a:p>
            <a:pPr>
              <a:defRPr/>
            </a:pPr>
            <a:fld id="{80F7B697-6790-43F2-AB57-C95B38AD3BE0}" type="slidenum">
              <a:rPr lang="en-US" smtClean="0">
                <a:solidFill>
                  <a:srgbClr val="000000"/>
                </a:solidFill>
              </a:rPr>
              <a:pPr>
                <a:defRPr/>
              </a:pPr>
              <a:t>53</a:t>
            </a:fld>
            <a:endParaRPr lang="en-US" dirty="0">
              <a:solidFill>
                <a:srgbClr val="000000"/>
              </a:solidFill>
            </a:endParaRPr>
          </a:p>
        </p:txBody>
      </p:sp>
      <p:sp>
        <p:nvSpPr>
          <p:cNvPr id="7" name="Rectangle 6"/>
          <p:cNvSpPr/>
          <p:nvPr/>
        </p:nvSpPr>
        <p:spPr>
          <a:xfrm>
            <a:off x="7772400" y="6096000"/>
            <a:ext cx="1130438" cy="246221"/>
          </a:xfrm>
          <a:prstGeom prst="rect">
            <a:avLst/>
          </a:prstGeom>
        </p:spPr>
        <p:txBody>
          <a:bodyPr wrap="none">
            <a:spAutoFit/>
          </a:bodyPr>
          <a:lstStyle/>
          <a:p>
            <a:r>
              <a:rPr lang="en-US" sz="1000" dirty="0" smtClean="0">
                <a:solidFill>
                  <a:srgbClr val="2C2C2C"/>
                </a:solidFill>
              </a:rPr>
              <a:t>Source: OMNRF</a:t>
            </a:r>
            <a:endParaRPr lang="en-US" dirty="0">
              <a:solidFill>
                <a:srgbClr val="2C2C2C"/>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5" y="1552575"/>
            <a:ext cx="444817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Preferred Woodland Caribou Habitat</a:t>
            </a:r>
            <a:endParaRPr lang="en-US" dirty="0"/>
          </a:p>
        </p:txBody>
      </p:sp>
      <p:sp>
        <p:nvSpPr>
          <p:cNvPr id="4" name="Text Placeholder 3"/>
          <p:cNvSpPr>
            <a:spLocks noGrp="1"/>
          </p:cNvSpPr>
          <p:nvPr>
            <p:ph type="body" sz="quarter" idx="16"/>
          </p:nvPr>
        </p:nvSpPr>
        <p:spPr/>
        <p:txBody>
          <a:bodyPr/>
          <a:lstStyle/>
          <a:p>
            <a:r>
              <a:rPr lang="en-US" sz="2400" dirty="0" smtClean="0"/>
              <a:t>40 to 60 year old plus </a:t>
            </a:r>
            <a:r>
              <a:rPr lang="en-US" sz="2400" dirty="0"/>
              <a:t>pure conifer forest dominated by black spruce and jack pine, as well as peatlands.</a:t>
            </a:r>
          </a:p>
          <a:p>
            <a:r>
              <a:rPr lang="en-US" sz="2400" dirty="0"/>
              <a:t>L</a:t>
            </a:r>
            <a:r>
              <a:rPr lang="en-US" sz="2400" dirty="0" smtClean="0"/>
              <a:t>ow </a:t>
            </a:r>
            <a:r>
              <a:rPr lang="en-US" sz="2400" dirty="0"/>
              <a:t>productivity for alternate prey (moose and deer).</a:t>
            </a:r>
          </a:p>
          <a:p>
            <a:r>
              <a:rPr lang="en-US" sz="2400" dirty="0"/>
              <a:t>The same forest at younger ages will have more browse and will be relatively more productive for moose and deer.</a:t>
            </a:r>
          </a:p>
          <a:p>
            <a:endParaRPr lang="en-US" sz="2400" dirty="0"/>
          </a:p>
        </p:txBody>
      </p:sp>
      <p:sp>
        <p:nvSpPr>
          <p:cNvPr id="5" name="Slide Number Placeholder 4"/>
          <p:cNvSpPr>
            <a:spLocks noGrp="1"/>
          </p:cNvSpPr>
          <p:nvPr>
            <p:ph type="sldNum" sz="quarter" idx="4"/>
          </p:nvPr>
        </p:nvSpPr>
        <p:spPr/>
        <p:txBody>
          <a:bodyPr/>
          <a:lstStyle/>
          <a:p>
            <a:fld id="{D5318631-5C24-4821-B8D4-FEB4A0C6167F}" type="slidenum">
              <a:rPr lang="en-CA" smtClean="0">
                <a:solidFill>
                  <a:srgbClr val="2C2C2C">
                    <a:lumMod val="75000"/>
                  </a:srgbClr>
                </a:solidFill>
              </a:rPr>
              <a:pPr/>
              <a:t>54</a:t>
            </a:fld>
            <a:endParaRPr lang="en-CA" dirty="0">
              <a:solidFill>
                <a:srgbClr val="2C2C2C">
                  <a:lumMod val="75000"/>
                </a:srgbClr>
              </a:solidFill>
            </a:endParaRPr>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76800" y="1487934"/>
            <a:ext cx="4114800" cy="2855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772400" y="6096000"/>
            <a:ext cx="1130438" cy="246221"/>
          </a:xfrm>
          <a:prstGeom prst="rect">
            <a:avLst/>
          </a:prstGeom>
        </p:spPr>
        <p:txBody>
          <a:bodyPr wrap="none">
            <a:spAutoFit/>
          </a:bodyPr>
          <a:lstStyle/>
          <a:p>
            <a:r>
              <a:rPr lang="en-US" sz="1000" dirty="0" smtClean="0">
                <a:solidFill>
                  <a:srgbClr val="2C2C2C"/>
                </a:solidFill>
              </a:rPr>
              <a:t>Source: OMNRF</a:t>
            </a:r>
            <a:endParaRPr lang="en-US" dirty="0">
              <a:solidFill>
                <a:srgbClr val="2C2C2C"/>
              </a:solidFill>
            </a:endParaRPr>
          </a:p>
        </p:txBody>
      </p:sp>
    </p:spTree>
    <p:extLst>
      <p:ext uri="{BB962C8B-B14F-4D97-AF65-F5344CB8AC3E}">
        <p14:creationId xmlns:p14="http://schemas.microsoft.com/office/powerpoint/2010/main" val="373587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Woodland Caribou Management Practices in Northwestern Ontario – Since 1990’s</a:t>
            </a:r>
            <a:endParaRPr lang="en-US" sz="3200" dirty="0"/>
          </a:p>
        </p:txBody>
      </p:sp>
      <p:sp>
        <p:nvSpPr>
          <p:cNvPr id="4" name="Text Placeholder 3"/>
          <p:cNvSpPr>
            <a:spLocks noGrp="1"/>
          </p:cNvSpPr>
          <p:nvPr>
            <p:ph type="body" sz="quarter" idx="16"/>
          </p:nvPr>
        </p:nvSpPr>
        <p:spPr/>
        <p:txBody>
          <a:bodyPr/>
          <a:lstStyle/>
          <a:p>
            <a:r>
              <a:rPr lang="en-US" sz="2200" dirty="0"/>
              <a:t>Emulate natural forest composition and structure. </a:t>
            </a:r>
          </a:p>
          <a:p>
            <a:r>
              <a:rPr lang="en-US" sz="2200" dirty="0" smtClean="0"/>
              <a:t>Renew </a:t>
            </a:r>
            <a:r>
              <a:rPr lang="en-US" sz="2200" dirty="0"/>
              <a:t>natural balance of pure conifer, pure hardwoods, and mixedwood forest units within natural bounds of variation. </a:t>
            </a:r>
            <a:endParaRPr lang="en-US" sz="2200" dirty="0" smtClean="0"/>
          </a:p>
          <a:p>
            <a:r>
              <a:rPr lang="en-US" sz="2200" dirty="0"/>
              <a:t>Fire drives the pattern of the landscape, producing large even-age patches.  </a:t>
            </a:r>
          </a:p>
          <a:p>
            <a:pPr lvl="1"/>
            <a:r>
              <a:rPr lang="en-US" sz="2200" dirty="0"/>
              <a:t>S</a:t>
            </a:r>
            <a:r>
              <a:rPr lang="en-US" sz="2200" dirty="0" smtClean="0"/>
              <a:t>cience </a:t>
            </a:r>
            <a:r>
              <a:rPr lang="en-US" sz="2200" dirty="0"/>
              <a:t>indicates the need to harvest in similar large patterns as the best way to sustain biodiversity, including caribou.</a:t>
            </a:r>
          </a:p>
          <a:p>
            <a:endParaRPr lang="en-US" sz="2400" dirty="0"/>
          </a:p>
        </p:txBody>
      </p:sp>
      <p:sp>
        <p:nvSpPr>
          <p:cNvPr id="5" name="Slide Number Placeholder 4"/>
          <p:cNvSpPr>
            <a:spLocks noGrp="1"/>
          </p:cNvSpPr>
          <p:nvPr>
            <p:ph type="sldNum" sz="quarter" idx="4"/>
          </p:nvPr>
        </p:nvSpPr>
        <p:spPr/>
        <p:txBody>
          <a:bodyPr/>
          <a:lstStyle/>
          <a:p>
            <a:fld id="{D5318631-5C24-4821-B8D4-FEB4A0C6167F}" type="slidenum">
              <a:rPr lang="en-CA" smtClean="0">
                <a:solidFill>
                  <a:srgbClr val="2C2C2C">
                    <a:lumMod val="75000"/>
                  </a:srgbClr>
                </a:solidFill>
              </a:rPr>
              <a:pPr/>
              <a:t>55</a:t>
            </a:fld>
            <a:endParaRPr lang="en-CA" dirty="0">
              <a:solidFill>
                <a:srgbClr val="2C2C2C">
                  <a:lumMod val="75000"/>
                </a:srgbClr>
              </a:solidFill>
            </a:endParaRPr>
          </a:p>
        </p:txBody>
      </p:sp>
      <p:pic>
        <p:nvPicPr>
          <p:cNvPr id="4098" name="Picture 2"/>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6346" r="6346"/>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772400" y="6096000"/>
            <a:ext cx="1130438" cy="246221"/>
          </a:xfrm>
          <a:prstGeom prst="rect">
            <a:avLst/>
          </a:prstGeom>
        </p:spPr>
        <p:txBody>
          <a:bodyPr wrap="none">
            <a:spAutoFit/>
          </a:bodyPr>
          <a:lstStyle/>
          <a:p>
            <a:r>
              <a:rPr lang="en-US" sz="1000" dirty="0" smtClean="0">
                <a:solidFill>
                  <a:srgbClr val="2C2C2C"/>
                </a:solidFill>
              </a:rPr>
              <a:t>Source: OMNRF</a:t>
            </a:r>
            <a:endParaRPr lang="en-US" dirty="0">
              <a:solidFill>
                <a:srgbClr val="2C2C2C"/>
              </a:solidFill>
            </a:endParaRPr>
          </a:p>
        </p:txBody>
      </p:sp>
    </p:spTree>
    <p:extLst>
      <p:ext uri="{BB962C8B-B14F-4D97-AF65-F5344CB8AC3E}">
        <p14:creationId xmlns:p14="http://schemas.microsoft.com/office/powerpoint/2010/main" val="141104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Benefits of Sustainable Forest Management on Woodland Caribou and the Environment</a:t>
            </a:r>
            <a:endParaRPr lang="en-US" sz="2800" dirty="0"/>
          </a:p>
        </p:txBody>
      </p:sp>
      <p:sp>
        <p:nvSpPr>
          <p:cNvPr id="3" name="Content Placeholder 2"/>
          <p:cNvSpPr>
            <a:spLocks noGrp="1"/>
          </p:cNvSpPr>
          <p:nvPr>
            <p:ph type="body" sz="quarter" idx="16"/>
          </p:nvPr>
        </p:nvSpPr>
        <p:spPr>
          <a:xfrm>
            <a:off x="179512" y="1143000"/>
            <a:ext cx="4536504" cy="4486275"/>
          </a:xfrm>
        </p:spPr>
        <p:txBody>
          <a:bodyPr/>
          <a:lstStyle/>
          <a:p>
            <a:r>
              <a:rPr lang="en-US" sz="2200" dirty="0" smtClean="0"/>
              <a:t>If disturbance is caused by natural means (fire, insects, disease, wind) the caribou will usually temporarily vacate the area; however, unutilized timber releases carbon dioxide into the atmosphere and contributes to global warming.</a:t>
            </a:r>
          </a:p>
          <a:p>
            <a:r>
              <a:rPr lang="en-US" sz="2200" dirty="0" smtClean="0"/>
              <a:t>If we utilize sustainable forest harvesting practices we have the economic benefit (of the harvest) and environmental benefit of the sequestering the carbon in the forest products derived from our operations.</a:t>
            </a:r>
          </a:p>
        </p:txBody>
      </p:sp>
      <p:sp>
        <p:nvSpPr>
          <p:cNvPr id="4" name="Slide Number Placeholder 3"/>
          <p:cNvSpPr>
            <a:spLocks noGrp="1"/>
          </p:cNvSpPr>
          <p:nvPr>
            <p:ph type="sldNum" sz="quarter" idx="4"/>
          </p:nvPr>
        </p:nvSpPr>
        <p:spPr/>
        <p:txBody>
          <a:bodyPr/>
          <a:lstStyle/>
          <a:p>
            <a:pPr>
              <a:defRPr/>
            </a:pPr>
            <a:fld id="{365BCFF8-9458-455C-B977-80C7DC586C4A}" type="slidenum">
              <a:rPr lang="en-CA" altLang="en-US" smtClean="0">
                <a:solidFill>
                  <a:srgbClr val="2C2C2C">
                    <a:lumMod val="75000"/>
                  </a:srgbClr>
                </a:solidFill>
              </a:rPr>
              <a:pPr>
                <a:defRPr/>
              </a:pPr>
              <a:t>56</a:t>
            </a:fld>
            <a:endParaRPr lang="en-CA" altLang="en-US" dirty="0">
              <a:solidFill>
                <a:srgbClr val="2C2C2C">
                  <a:lumMod val="75000"/>
                </a:srgbClr>
              </a:solidFill>
            </a:endParaRPr>
          </a:p>
        </p:txBody>
      </p:sp>
      <p:pic>
        <p:nvPicPr>
          <p:cNvPr id="5124"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00600" y="3962400"/>
            <a:ext cx="420598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00600" y="1209766"/>
            <a:ext cx="4264090" cy="215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140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Woodland Caribou Observations As It Relates to Forest Operations in Northwestern Ontario</a:t>
            </a:r>
            <a:endParaRPr lang="en-US" sz="2800" dirty="0"/>
          </a:p>
        </p:txBody>
      </p:sp>
      <p:sp>
        <p:nvSpPr>
          <p:cNvPr id="4" name="Text Placeholder 3"/>
          <p:cNvSpPr>
            <a:spLocks noGrp="1"/>
          </p:cNvSpPr>
          <p:nvPr>
            <p:ph type="body" sz="quarter" idx="16"/>
          </p:nvPr>
        </p:nvSpPr>
        <p:spPr>
          <a:xfrm>
            <a:off x="179512" y="1533525"/>
            <a:ext cx="4536504" cy="4943475"/>
          </a:xfrm>
        </p:spPr>
        <p:txBody>
          <a:bodyPr/>
          <a:lstStyle/>
          <a:p>
            <a:r>
              <a:rPr lang="en-US" dirty="0" smtClean="0"/>
              <a:t>There are examples of: </a:t>
            </a:r>
          </a:p>
          <a:p>
            <a:pPr lvl="1"/>
            <a:r>
              <a:rPr lang="en-US" dirty="0"/>
              <a:t>C</a:t>
            </a:r>
            <a:r>
              <a:rPr lang="en-US" dirty="0" smtClean="0"/>
              <a:t>aribou leaving areas and not returning.</a:t>
            </a:r>
          </a:p>
          <a:p>
            <a:pPr lvl="1"/>
            <a:r>
              <a:rPr lang="en-US" dirty="0" smtClean="0"/>
              <a:t>Caribou temporarily leaving and returning.</a:t>
            </a:r>
          </a:p>
          <a:p>
            <a:pPr lvl="1"/>
            <a:r>
              <a:rPr lang="en-US" dirty="0" smtClean="0"/>
              <a:t>Caribou never leaving.</a:t>
            </a:r>
          </a:p>
          <a:p>
            <a:pPr lvl="1"/>
            <a:r>
              <a:rPr lang="en-US" u="sng" dirty="0" smtClean="0"/>
              <a:t>Similar to what happens in natural disturbances.</a:t>
            </a:r>
            <a:endParaRPr lang="en-US" u="sng" dirty="0"/>
          </a:p>
        </p:txBody>
      </p:sp>
      <p:sp>
        <p:nvSpPr>
          <p:cNvPr id="5" name="Slide Number Placeholder 4"/>
          <p:cNvSpPr>
            <a:spLocks noGrp="1"/>
          </p:cNvSpPr>
          <p:nvPr>
            <p:ph type="sldNum" sz="quarter" idx="4"/>
          </p:nvPr>
        </p:nvSpPr>
        <p:spPr/>
        <p:txBody>
          <a:bodyPr/>
          <a:lstStyle/>
          <a:p>
            <a:fld id="{D5318631-5C24-4821-B8D4-FEB4A0C6167F}" type="slidenum">
              <a:rPr lang="en-CA" smtClean="0">
                <a:solidFill>
                  <a:srgbClr val="2C2C2C">
                    <a:lumMod val="75000"/>
                  </a:srgbClr>
                </a:solidFill>
              </a:rPr>
              <a:pPr/>
              <a:t>57</a:t>
            </a:fld>
            <a:endParaRPr lang="en-CA" dirty="0">
              <a:solidFill>
                <a:srgbClr val="2C2C2C">
                  <a:lumMod val="75000"/>
                </a:srgbClr>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524000"/>
            <a:ext cx="4079179"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772400" y="6096000"/>
            <a:ext cx="1130438" cy="246221"/>
          </a:xfrm>
          <a:prstGeom prst="rect">
            <a:avLst/>
          </a:prstGeom>
        </p:spPr>
        <p:txBody>
          <a:bodyPr wrap="none">
            <a:spAutoFit/>
          </a:bodyPr>
          <a:lstStyle/>
          <a:p>
            <a:r>
              <a:rPr lang="en-US" sz="1000" dirty="0" smtClean="0">
                <a:solidFill>
                  <a:srgbClr val="2C2C2C"/>
                </a:solidFill>
              </a:rPr>
              <a:t>Source: OMNRF</a:t>
            </a:r>
            <a:endParaRPr lang="en-US" dirty="0">
              <a:solidFill>
                <a:srgbClr val="2C2C2C"/>
              </a:solidFill>
            </a:endParaRPr>
          </a:p>
        </p:txBody>
      </p:sp>
    </p:spTree>
    <p:extLst>
      <p:ext uri="{BB962C8B-B14F-4D97-AF65-F5344CB8AC3E}">
        <p14:creationId xmlns:p14="http://schemas.microsoft.com/office/powerpoint/2010/main" val="406882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South end of English River </a:t>
            </a:r>
            <a:r>
              <a:rPr lang="en-US" dirty="0" smtClean="0"/>
              <a:t>Forest</a:t>
            </a:r>
            <a:r>
              <a:rPr lang="en-US" dirty="0"/>
              <a:t> </a:t>
            </a:r>
            <a:r>
              <a:rPr lang="en-US" dirty="0" smtClean="0"/>
              <a:t>– Harvested in 1980’s</a:t>
            </a:r>
            <a:endParaRPr lang="en-US" dirty="0"/>
          </a:p>
        </p:txBody>
      </p:sp>
      <p:sp>
        <p:nvSpPr>
          <p:cNvPr id="4" name="Slide Number Placeholder 3"/>
          <p:cNvSpPr>
            <a:spLocks noGrp="1"/>
          </p:cNvSpPr>
          <p:nvPr>
            <p:ph type="sldNum" sz="quarter" idx="10"/>
          </p:nvPr>
        </p:nvSpPr>
        <p:spPr/>
        <p:txBody>
          <a:bodyPr/>
          <a:lstStyle/>
          <a:p>
            <a:pPr>
              <a:defRPr/>
            </a:pPr>
            <a:fld id="{365BCFF8-9458-455C-B977-80C7DC586C4A}" type="slidenum">
              <a:rPr lang="en-CA" altLang="en-US" smtClean="0">
                <a:solidFill>
                  <a:srgbClr val="2C2C2C">
                    <a:lumMod val="75000"/>
                  </a:srgbClr>
                </a:solidFill>
              </a:rPr>
              <a:pPr>
                <a:defRPr/>
              </a:pPr>
              <a:t>58</a:t>
            </a:fld>
            <a:endParaRPr lang="en-CA" altLang="en-US" dirty="0">
              <a:solidFill>
                <a:srgbClr val="2C2C2C">
                  <a:lumMod val="75000"/>
                </a:srgbClr>
              </a:solidFill>
            </a:endParaRPr>
          </a:p>
        </p:txBody>
      </p:sp>
      <p:pic>
        <p:nvPicPr>
          <p:cNvPr id="5" name="Content Placeholder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05782" y="1600200"/>
            <a:ext cx="535466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772400" y="6096000"/>
            <a:ext cx="1130438" cy="246221"/>
          </a:xfrm>
          <a:prstGeom prst="rect">
            <a:avLst/>
          </a:prstGeom>
        </p:spPr>
        <p:txBody>
          <a:bodyPr wrap="none">
            <a:spAutoFit/>
          </a:bodyPr>
          <a:lstStyle/>
          <a:p>
            <a:r>
              <a:rPr lang="en-US" sz="1000" dirty="0" smtClean="0">
                <a:solidFill>
                  <a:srgbClr val="2C2C2C"/>
                </a:solidFill>
              </a:rPr>
              <a:t>Source: OMNRF</a:t>
            </a:r>
            <a:endParaRPr lang="en-US" dirty="0">
              <a:solidFill>
                <a:srgbClr val="2C2C2C"/>
              </a:solidFill>
            </a:endParaRPr>
          </a:p>
        </p:txBody>
      </p:sp>
    </p:spTree>
    <p:extLst>
      <p:ext uri="{BB962C8B-B14F-4D97-AF65-F5344CB8AC3E}">
        <p14:creationId xmlns:p14="http://schemas.microsoft.com/office/powerpoint/2010/main" val="28997660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Trout Lake Forest – Harvest 2012 to Current</a:t>
            </a:r>
            <a:endParaRPr lang="en-US" dirty="0"/>
          </a:p>
        </p:txBody>
      </p:sp>
      <p:sp>
        <p:nvSpPr>
          <p:cNvPr id="4" name="Slide Number Placeholder 3"/>
          <p:cNvSpPr>
            <a:spLocks noGrp="1"/>
          </p:cNvSpPr>
          <p:nvPr>
            <p:ph type="sldNum" sz="quarter" idx="10"/>
          </p:nvPr>
        </p:nvSpPr>
        <p:spPr/>
        <p:txBody>
          <a:bodyPr/>
          <a:lstStyle/>
          <a:p>
            <a:pPr>
              <a:defRPr/>
            </a:pPr>
            <a:fld id="{365BCFF8-9458-455C-B977-80C7DC586C4A}" type="slidenum">
              <a:rPr lang="en-CA" altLang="en-US" smtClean="0">
                <a:solidFill>
                  <a:srgbClr val="2C2C2C">
                    <a:lumMod val="75000"/>
                  </a:srgbClr>
                </a:solidFill>
              </a:rPr>
              <a:pPr>
                <a:defRPr/>
              </a:pPr>
              <a:t>59</a:t>
            </a:fld>
            <a:endParaRPr lang="en-CA" altLang="en-US" dirty="0">
              <a:solidFill>
                <a:srgbClr val="2C2C2C">
                  <a:lumMod val="75000"/>
                </a:srgbClr>
              </a:solidFill>
            </a:endParaRPr>
          </a:p>
        </p:txBody>
      </p:sp>
      <p:pic>
        <p:nvPicPr>
          <p:cNvPr id="5" name="Content Placeholder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26396" y="1600200"/>
            <a:ext cx="531343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772400" y="6096000"/>
            <a:ext cx="1130438" cy="246221"/>
          </a:xfrm>
          <a:prstGeom prst="rect">
            <a:avLst/>
          </a:prstGeom>
        </p:spPr>
        <p:txBody>
          <a:bodyPr wrap="none">
            <a:spAutoFit/>
          </a:bodyPr>
          <a:lstStyle/>
          <a:p>
            <a:r>
              <a:rPr lang="en-US" sz="1000" dirty="0" smtClean="0">
                <a:solidFill>
                  <a:srgbClr val="2C2C2C"/>
                </a:solidFill>
              </a:rPr>
              <a:t>Source: OMNRF</a:t>
            </a:r>
            <a:endParaRPr lang="en-US" dirty="0">
              <a:solidFill>
                <a:srgbClr val="2C2C2C"/>
              </a:solidFill>
            </a:endParaRPr>
          </a:p>
        </p:txBody>
      </p:sp>
    </p:spTree>
    <p:extLst>
      <p:ext uri="{BB962C8B-B14F-4D97-AF65-F5344CB8AC3E}">
        <p14:creationId xmlns:p14="http://schemas.microsoft.com/office/powerpoint/2010/main" val="555486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Deforestation According To Our Critics</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6</a:t>
            </a:fld>
            <a:endParaRPr lang="en-CA" dirty="0"/>
          </a:p>
        </p:txBody>
      </p:sp>
      <p:pic>
        <p:nvPicPr>
          <p:cNvPr id="3074" name="Picture 2"/>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951718" y="1524000"/>
            <a:ext cx="724056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1600200"/>
            <a:ext cx="3962400" cy="707886"/>
          </a:xfrm>
          <a:prstGeom prst="rect">
            <a:avLst/>
          </a:prstGeom>
          <a:noFill/>
        </p:spPr>
        <p:txBody>
          <a:bodyPr wrap="square" rtlCol="0">
            <a:spAutoFit/>
          </a:bodyPr>
          <a:lstStyle/>
          <a:p>
            <a:r>
              <a:rPr lang="en-US" sz="2000" dirty="0" smtClean="0"/>
              <a:t>Picture from north of Kenora about 18 years ago (2000)…</a:t>
            </a:r>
            <a:endParaRPr lang="en-US" sz="2000" dirty="0"/>
          </a:p>
        </p:txBody>
      </p:sp>
      <p:sp>
        <p:nvSpPr>
          <p:cNvPr id="5" name="TextBox 4"/>
          <p:cNvSpPr txBox="1"/>
          <p:nvPr/>
        </p:nvSpPr>
        <p:spPr>
          <a:xfrm>
            <a:off x="1219200" y="2286000"/>
            <a:ext cx="3581400" cy="1015663"/>
          </a:xfrm>
          <a:prstGeom prst="rect">
            <a:avLst/>
          </a:prstGeom>
          <a:noFill/>
        </p:spPr>
        <p:txBody>
          <a:bodyPr wrap="square" rtlCol="0">
            <a:spAutoFit/>
          </a:bodyPr>
          <a:lstStyle/>
          <a:p>
            <a:r>
              <a:rPr lang="en-US" sz="2000" dirty="0" smtClean="0"/>
              <a:t>Yes – logging can look ugly immediately after harvest but…</a:t>
            </a:r>
            <a:endParaRPr lang="en-US" sz="2000" dirty="0"/>
          </a:p>
        </p:txBody>
      </p:sp>
    </p:spTree>
    <p:extLst>
      <p:ext uri="{BB962C8B-B14F-4D97-AF65-F5344CB8AC3E}">
        <p14:creationId xmlns:p14="http://schemas.microsoft.com/office/powerpoint/2010/main" val="96732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Lake Nipigon Forest – Logged in 1950’s – Caribou Never Left</a:t>
            </a:r>
            <a:endParaRPr lang="en-US" dirty="0"/>
          </a:p>
        </p:txBody>
      </p:sp>
      <p:sp>
        <p:nvSpPr>
          <p:cNvPr id="4" name="Slide Number Placeholder 3"/>
          <p:cNvSpPr>
            <a:spLocks noGrp="1"/>
          </p:cNvSpPr>
          <p:nvPr>
            <p:ph type="sldNum" sz="quarter" idx="10"/>
          </p:nvPr>
        </p:nvSpPr>
        <p:spPr/>
        <p:txBody>
          <a:bodyPr/>
          <a:lstStyle/>
          <a:p>
            <a:pPr>
              <a:defRPr/>
            </a:pPr>
            <a:fld id="{365BCFF8-9458-455C-B977-80C7DC586C4A}" type="slidenum">
              <a:rPr lang="en-CA" altLang="en-US" smtClean="0">
                <a:solidFill>
                  <a:srgbClr val="2C2C2C">
                    <a:lumMod val="75000"/>
                  </a:srgbClr>
                </a:solidFill>
              </a:rPr>
              <a:pPr>
                <a:defRPr/>
              </a:pPr>
              <a:t>60</a:t>
            </a:fld>
            <a:endParaRPr lang="en-CA" altLang="en-US" dirty="0">
              <a:solidFill>
                <a:srgbClr val="2C2C2C">
                  <a:lumMod val="75000"/>
                </a:srgbClr>
              </a:solidFill>
            </a:endParaRPr>
          </a:p>
        </p:txBody>
      </p:sp>
      <p:pic>
        <p:nvPicPr>
          <p:cNvPr id="5" name="Content Placeholder 4"/>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1982574" y="1600200"/>
            <a:ext cx="520107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772400" y="6096000"/>
            <a:ext cx="1130438" cy="246221"/>
          </a:xfrm>
          <a:prstGeom prst="rect">
            <a:avLst/>
          </a:prstGeom>
        </p:spPr>
        <p:txBody>
          <a:bodyPr wrap="none">
            <a:spAutoFit/>
          </a:bodyPr>
          <a:lstStyle/>
          <a:p>
            <a:r>
              <a:rPr lang="en-US" sz="1000" dirty="0" smtClean="0">
                <a:solidFill>
                  <a:srgbClr val="2C2C2C"/>
                </a:solidFill>
              </a:rPr>
              <a:t>Source: OMNRF</a:t>
            </a:r>
            <a:endParaRPr lang="en-US" dirty="0">
              <a:solidFill>
                <a:srgbClr val="2C2C2C"/>
              </a:solidFill>
            </a:endParaRPr>
          </a:p>
        </p:txBody>
      </p:sp>
    </p:spTree>
    <p:extLst>
      <p:ext uri="{BB962C8B-B14F-4D97-AF65-F5344CB8AC3E}">
        <p14:creationId xmlns:p14="http://schemas.microsoft.com/office/powerpoint/2010/main" val="38353752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Woodland Caribou - Summary</a:t>
            </a:r>
            <a:endParaRPr lang="en-US" dirty="0"/>
          </a:p>
        </p:txBody>
      </p:sp>
      <p:sp>
        <p:nvSpPr>
          <p:cNvPr id="3" name="Content Placeholder 2"/>
          <p:cNvSpPr>
            <a:spLocks noGrp="1"/>
          </p:cNvSpPr>
          <p:nvPr>
            <p:ph idx="1"/>
          </p:nvPr>
        </p:nvSpPr>
        <p:spPr>
          <a:xfrm>
            <a:off x="228600" y="1295400"/>
            <a:ext cx="8663880" cy="4525963"/>
          </a:xfrm>
        </p:spPr>
        <p:txBody>
          <a:bodyPr/>
          <a:lstStyle/>
          <a:p>
            <a:pPr marL="265113" indent="-265113">
              <a:buFont typeface="Arial" panose="020B0604020202020204" pitchFamily="34" charset="0"/>
              <a:buChar char="•"/>
            </a:pPr>
            <a:r>
              <a:rPr lang="en-CA" sz="2200" dirty="0" smtClean="0">
                <a:latin typeface="Arial" panose="020B0604020202020204" pitchFamily="34" charset="0"/>
                <a:cs typeface="Arial" panose="020B0604020202020204" pitchFamily="34" charset="0"/>
              </a:rPr>
              <a:t>Caribou in general leave large conifer dominated habitat after a fire and </a:t>
            </a:r>
            <a:r>
              <a:rPr lang="en-CA" sz="2200" dirty="0">
                <a:latin typeface="Arial" panose="020B0604020202020204" pitchFamily="34" charset="0"/>
                <a:cs typeface="Arial" panose="020B0604020202020204" pitchFamily="34" charset="0"/>
              </a:rPr>
              <a:t>return starting 40-60 years </a:t>
            </a:r>
            <a:r>
              <a:rPr lang="en-CA" sz="2200" dirty="0" smtClean="0">
                <a:latin typeface="Arial" panose="020B0604020202020204" pitchFamily="34" charset="0"/>
                <a:cs typeface="Arial" panose="020B0604020202020204" pitchFamily="34" charset="0"/>
              </a:rPr>
              <a:t>as </a:t>
            </a:r>
            <a:r>
              <a:rPr lang="en-CA" sz="2200" dirty="0">
                <a:latin typeface="Arial" panose="020B0604020202020204" pitchFamily="34" charset="0"/>
                <a:cs typeface="Arial" panose="020B0604020202020204" pitchFamily="34" charset="0"/>
              </a:rPr>
              <a:t>the forest matures.  They prefer the mature and old forest in large landscape patches.</a:t>
            </a:r>
          </a:p>
          <a:p>
            <a:pPr marL="265113" indent="-265113">
              <a:buFont typeface="Arial" panose="020B0604020202020204" pitchFamily="34" charset="0"/>
              <a:buChar char="•"/>
            </a:pPr>
            <a:r>
              <a:rPr lang="en-CA" sz="2200" dirty="0">
                <a:latin typeface="Arial" panose="020B0604020202020204" pitchFamily="34" charset="0"/>
                <a:cs typeface="Arial" panose="020B0604020202020204" pitchFamily="34" charset="0"/>
              </a:rPr>
              <a:t>We have the full range </a:t>
            </a:r>
            <a:r>
              <a:rPr lang="en-CA" sz="2200" dirty="0" smtClean="0">
                <a:latin typeface="Arial" panose="020B0604020202020204" pitchFamily="34" charset="0"/>
                <a:cs typeface="Arial" panose="020B0604020202020204" pitchFamily="34" charset="0"/>
              </a:rPr>
              <a:t>of post-logging examples:  </a:t>
            </a:r>
          </a:p>
          <a:p>
            <a:pPr marL="623888" lvl="1" indent="-265113">
              <a:buFont typeface="Arial" panose="020B0604020202020204" pitchFamily="34" charset="0"/>
              <a:buChar char="•"/>
            </a:pPr>
            <a:r>
              <a:rPr lang="en-CA" sz="1800" dirty="0" smtClean="0">
                <a:latin typeface="Arial" panose="020B0604020202020204" pitchFamily="34" charset="0"/>
                <a:cs typeface="Arial" panose="020B0604020202020204" pitchFamily="34" charset="0"/>
              </a:rPr>
              <a:t>caribou </a:t>
            </a:r>
            <a:r>
              <a:rPr lang="en-CA" sz="1800" dirty="0">
                <a:latin typeface="Arial" panose="020B0604020202020204" pitchFamily="34" charset="0"/>
                <a:cs typeface="Arial" panose="020B0604020202020204" pitchFamily="34" charset="0"/>
              </a:rPr>
              <a:t>not returning, </a:t>
            </a:r>
            <a:endParaRPr lang="en-CA" sz="1800" dirty="0" smtClean="0">
              <a:latin typeface="Arial" panose="020B0604020202020204" pitchFamily="34" charset="0"/>
              <a:cs typeface="Arial" panose="020B0604020202020204" pitchFamily="34" charset="0"/>
            </a:endParaRPr>
          </a:p>
          <a:p>
            <a:pPr marL="623888" lvl="1" indent="-265113">
              <a:buFont typeface="Arial" panose="020B0604020202020204" pitchFamily="34" charset="0"/>
              <a:buChar char="•"/>
            </a:pPr>
            <a:r>
              <a:rPr lang="en-CA" sz="1800" dirty="0" smtClean="0">
                <a:latin typeface="Arial" panose="020B0604020202020204" pitchFamily="34" charset="0"/>
                <a:cs typeface="Arial" panose="020B0604020202020204" pitchFamily="34" charset="0"/>
              </a:rPr>
              <a:t>caribou </a:t>
            </a:r>
            <a:r>
              <a:rPr lang="en-CA" sz="1800" dirty="0">
                <a:latin typeface="Arial" panose="020B0604020202020204" pitchFamily="34" charset="0"/>
                <a:cs typeface="Arial" panose="020B0604020202020204" pitchFamily="34" charset="0"/>
              </a:rPr>
              <a:t>never leaving, and </a:t>
            </a:r>
            <a:endParaRPr lang="en-CA" sz="1800" dirty="0" smtClean="0">
              <a:latin typeface="Arial" panose="020B0604020202020204" pitchFamily="34" charset="0"/>
              <a:cs typeface="Arial" panose="020B0604020202020204" pitchFamily="34" charset="0"/>
            </a:endParaRPr>
          </a:p>
          <a:p>
            <a:pPr marL="623888" lvl="1" indent="-265113">
              <a:buFont typeface="Arial" panose="020B0604020202020204" pitchFamily="34" charset="0"/>
              <a:buChar char="•"/>
            </a:pPr>
            <a:r>
              <a:rPr lang="en-CA" sz="1800" dirty="0" smtClean="0">
                <a:latin typeface="Arial" panose="020B0604020202020204" pitchFamily="34" charset="0"/>
                <a:cs typeface="Arial" panose="020B0604020202020204" pitchFamily="34" charset="0"/>
              </a:rPr>
              <a:t>caribou </a:t>
            </a:r>
            <a:r>
              <a:rPr lang="en-CA" sz="1800" dirty="0">
                <a:latin typeface="Arial" panose="020B0604020202020204" pitchFamily="34" charset="0"/>
                <a:cs typeface="Arial" panose="020B0604020202020204" pitchFamily="34" charset="0"/>
              </a:rPr>
              <a:t>returning as the </a:t>
            </a:r>
            <a:r>
              <a:rPr lang="en-CA" sz="1800" dirty="0" smtClean="0">
                <a:latin typeface="Arial" panose="020B0604020202020204" pitchFamily="34" charset="0"/>
                <a:cs typeface="Arial" panose="020B0604020202020204" pitchFamily="34" charset="0"/>
              </a:rPr>
              <a:t>silviculturally</a:t>
            </a:r>
            <a:r>
              <a:rPr lang="en-CA" sz="1800" dirty="0">
                <a:latin typeface="Arial" panose="020B0604020202020204" pitchFamily="34" charset="0"/>
                <a:cs typeface="Arial" panose="020B0604020202020204" pitchFamily="34" charset="0"/>
              </a:rPr>
              <a:t> </a:t>
            </a:r>
            <a:r>
              <a:rPr lang="en-CA" sz="1800" dirty="0" smtClean="0">
                <a:latin typeface="Arial" panose="020B0604020202020204" pitchFamily="34" charset="0"/>
                <a:cs typeface="Arial" panose="020B0604020202020204" pitchFamily="34" charset="0"/>
              </a:rPr>
              <a:t>renewed </a:t>
            </a:r>
            <a:r>
              <a:rPr lang="en-CA" sz="1800" dirty="0">
                <a:latin typeface="Arial" panose="020B0604020202020204" pitchFamily="34" charset="0"/>
                <a:cs typeface="Arial" panose="020B0604020202020204" pitchFamily="34" charset="0"/>
              </a:rPr>
              <a:t>stands reach maturity.  </a:t>
            </a:r>
            <a:endParaRPr lang="en-CA" sz="1800" dirty="0" smtClean="0">
              <a:latin typeface="Arial" panose="020B0604020202020204" pitchFamily="34" charset="0"/>
              <a:cs typeface="Arial" panose="020B0604020202020204" pitchFamily="34" charset="0"/>
            </a:endParaRPr>
          </a:p>
          <a:p>
            <a:pPr marL="623888" lvl="1" indent="-265113">
              <a:buFont typeface="Arial" panose="020B0604020202020204" pitchFamily="34" charset="0"/>
              <a:buChar char="•"/>
            </a:pPr>
            <a:r>
              <a:rPr lang="en-CA" sz="1800" dirty="0" smtClean="0">
                <a:latin typeface="Arial" panose="020B0604020202020204" pitchFamily="34" charset="0"/>
                <a:cs typeface="Arial" panose="020B0604020202020204" pitchFamily="34" charset="0"/>
              </a:rPr>
              <a:t>However </a:t>
            </a:r>
            <a:r>
              <a:rPr lang="en-CA" sz="1800" dirty="0">
                <a:latin typeface="Arial" panose="020B0604020202020204" pitchFamily="34" charset="0"/>
                <a:cs typeface="Arial" panose="020B0604020202020204" pitchFamily="34" charset="0"/>
              </a:rPr>
              <a:t>on the latter, its still early days since caribou habitat management efforts began mid 1990’s.  </a:t>
            </a:r>
          </a:p>
          <a:p>
            <a:pPr marL="265113" indent="-265113">
              <a:buFont typeface="Arial" panose="020B0604020202020204" pitchFamily="34" charset="0"/>
              <a:buChar char="•"/>
            </a:pPr>
            <a:r>
              <a:rPr lang="en-CA" sz="2200" dirty="0">
                <a:latin typeface="Arial" panose="020B0604020202020204" pitchFamily="34" charset="0"/>
                <a:cs typeface="Arial" panose="020B0604020202020204" pitchFamily="34" charset="0"/>
              </a:rPr>
              <a:t>Caribou </a:t>
            </a:r>
            <a:r>
              <a:rPr lang="en-CA" sz="2200" dirty="0" smtClean="0">
                <a:latin typeface="Arial" panose="020B0604020202020204" pitchFamily="34" charset="0"/>
                <a:cs typeface="Arial" panose="020B0604020202020204" pitchFamily="34" charset="0"/>
              </a:rPr>
              <a:t>use a </a:t>
            </a:r>
            <a:r>
              <a:rPr lang="en-CA" sz="2200" dirty="0">
                <a:latin typeface="Arial" panose="020B0604020202020204" pitchFamily="34" charset="0"/>
                <a:cs typeface="Arial" panose="020B0604020202020204" pitchFamily="34" charset="0"/>
              </a:rPr>
              <a:t>shifting mosaic of changing forest age classes, </a:t>
            </a:r>
            <a:r>
              <a:rPr lang="en-CA" sz="2200" dirty="0" smtClean="0">
                <a:latin typeface="Arial" panose="020B0604020202020204" pitchFamily="34" charset="0"/>
                <a:cs typeface="Arial" panose="020B0604020202020204" pitchFamily="34" charset="0"/>
              </a:rPr>
              <a:t>and will re-occupy </a:t>
            </a:r>
            <a:r>
              <a:rPr lang="en-CA" sz="2200" dirty="0">
                <a:latin typeface="Arial" panose="020B0604020202020204" pitchFamily="34" charset="0"/>
                <a:cs typeface="Arial" panose="020B0604020202020204" pitchFamily="34" charset="0"/>
              </a:rPr>
              <a:t>disturbed areas once the large forest patch takes on attributes of lower productivity for moose and deer, when the predator density declines. </a:t>
            </a:r>
            <a:endParaRPr lang="en-US" sz="2200" dirty="0"/>
          </a:p>
        </p:txBody>
      </p:sp>
      <p:sp>
        <p:nvSpPr>
          <p:cNvPr id="4" name="Slide Number Placeholder 3"/>
          <p:cNvSpPr>
            <a:spLocks noGrp="1"/>
          </p:cNvSpPr>
          <p:nvPr>
            <p:ph type="sldNum" sz="quarter" idx="10"/>
          </p:nvPr>
        </p:nvSpPr>
        <p:spPr/>
        <p:txBody>
          <a:bodyPr/>
          <a:lstStyle/>
          <a:p>
            <a:pPr>
              <a:defRPr/>
            </a:pPr>
            <a:fld id="{365BCFF8-9458-455C-B977-80C7DC586C4A}" type="slidenum">
              <a:rPr lang="en-CA" altLang="en-US" smtClean="0">
                <a:solidFill>
                  <a:srgbClr val="2C2C2C">
                    <a:lumMod val="75000"/>
                  </a:srgbClr>
                </a:solidFill>
              </a:rPr>
              <a:pPr>
                <a:defRPr/>
              </a:pPr>
              <a:t>61</a:t>
            </a:fld>
            <a:endParaRPr lang="en-CA" altLang="en-US" dirty="0">
              <a:solidFill>
                <a:srgbClr val="2C2C2C">
                  <a:lumMod val="75000"/>
                </a:srgbClr>
              </a:solidFill>
            </a:endParaRPr>
          </a:p>
        </p:txBody>
      </p:sp>
      <p:sp>
        <p:nvSpPr>
          <p:cNvPr id="6" name="Rectangle 5"/>
          <p:cNvSpPr/>
          <p:nvPr/>
        </p:nvSpPr>
        <p:spPr>
          <a:xfrm>
            <a:off x="7772400" y="6096000"/>
            <a:ext cx="1130438" cy="246221"/>
          </a:xfrm>
          <a:prstGeom prst="rect">
            <a:avLst/>
          </a:prstGeom>
        </p:spPr>
        <p:txBody>
          <a:bodyPr wrap="none">
            <a:spAutoFit/>
          </a:bodyPr>
          <a:lstStyle/>
          <a:p>
            <a:r>
              <a:rPr lang="en-US" sz="1000" dirty="0" smtClean="0">
                <a:solidFill>
                  <a:srgbClr val="2C2C2C"/>
                </a:solidFill>
              </a:rPr>
              <a:t>Source: OMNRF</a:t>
            </a:r>
            <a:endParaRPr lang="en-US" dirty="0">
              <a:solidFill>
                <a:srgbClr val="2C2C2C"/>
              </a:solidFill>
            </a:endParaRPr>
          </a:p>
        </p:txBody>
      </p:sp>
    </p:spTree>
    <p:extLst>
      <p:ext uri="{BB962C8B-B14F-4D97-AF65-F5344CB8AC3E}">
        <p14:creationId xmlns:p14="http://schemas.microsoft.com/office/powerpoint/2010/main" val="416373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Use of Wood in Everyday Life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62</a:t>
            </a:fld>
            <a:endParaRPr lang="en-CA"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3071" y="1447800"/>
            <a:ext cx="32289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905000"/>
            <a:ext cx="365125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572000"/>
            <a:ext cx="556577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092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Examples of Forest Products Use At Home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63</a:t>
            </a:fld>
            <a:endParaRPr lang="en-CA"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499789"/>
            <a:ext cx="8047417"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2438400" y="1981200"/>
            <a:ext cx="762000" cy="304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724400" y="1981200"/>
            <a:ext cx="457200" cy="304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7" idx="2"/>
          </p:cNvCxnSpPr>
          <p:nvPr/>
        </p:nvCxnSpPr>
        <p:spPr>
          <a:xfrm>
            <a:off x="1497579" y="3582162"/>
            <a:ext cx="788421" cy="10660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6" idx="2"/>
          </p:cNvCxnSpPr>
          <p:nvPr/>
        </p:nvCxnSpPr>
        <p:spPr>
          <a:xfrm flipH="1">
            <a:off x="5029200" y="3172599"/>
            <a:ext cx="304800" cy="71360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676103" y="2438400"/>
            <a:ext cx="304800" cy="228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010400" y="4419600"/>
            <a:ext cx="609600" cy="228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791200" y="1676400"/>
            <a:ext cx="304800" cy="381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95400" y="1866900"/>
            <a:ext cx="1143000" cy="276999"/>
          </a:xfrm>
          <a:prstGeom prst="rect">
            <a:avLst/>
          </a:prstGeom>
          <a:noFill/>
        </p:spPr>
        <p:txBody>
          <a:bodyPr wrap="square" rtlCol="0">
            <a:spAutoFit/>
          </a:bodyPr>
          <a:lstStyle/>
          <a:p>
            <a:r>
              <a:rPr lang="en-US" sz="1200" dirty="0" smtClean="0">
                <a:solidFill>
                  <a:srgbClr val="FF0000"/>
                </a:solidFill>
              </a:rPr>
              <a:t>Greeting Card</a:t>
            </a:r>
            <a:endParaRPr lang="en-US" sz="1200" dirty="0">
              <a:solidFill>
                <a:srgbClr val="FF0000"/>
              </a:solidFill>
            </a:endParaRPr>
          </a:p>
        </p:txBody>
      </p:sp>
      <p:sp>
        <p:nvSpPr>
          <p:cNvPr id="22" name="TextBox 21"/>
          <p:cNvSpPr txBox="1"/>
          <p:nvPr/>
        </p:nvSpPr>
        <p:spPr>
          <a:xfrm>
            <a:off x="5105400" y="1828800"/>
            <a:ext cx="838200" cy="276999"/>
          </a:xfrm>
          <a:prstGeom prst="rect">
            <a:avLst/>
          </a:prstGeom>
          <a:noFill/>
        </p:spPr>
        <p:txBody>
          <a:bodyPr wrap="square" rtlCol="0">
            <a:spAutoFit/>
          </a:bodyPr>
          <a:lstStyle/>
          <a:p>
            <a:r>
              <a:rPr lang="en-US" sz="1200" dirty="0" smtClean="0">
                <a:solidFill>
                  <a:srgbClr val="FF0000"/>
                </a:solidFill>
              </a:rPr>
              <a:t>Pictures</a:t>
            </a:r>
            <a:endParaRPr lang="en-US" sz="1200" dirty="0">
              <a:solidFill>
                <a:srgbClr val="FF0000"/>
              </a:solidFill>
            </a:endParaRPr>
          </a:p>
        </p:txBody>
      </p:sp>
      <p:sp>
        <p:nvSpPr>
          <p:cNvPr id="23" name="TextBox 22"/>
          <p:cNvSpPr txBox="1"/>
          <p:nvPr/>
        </p:nvSpPr>
        <p:spPr>
          <a:xfrm>
            <a:off x="6019800" y="1981200"/>
            <a:ext cx="914400" cy="276999"/>
          </a:xfrm>
          <a:prstGeom prst="rect">
            <a:avLst/>
          </a:prstGeom>
          <a:noFill/>
        </p:spPr>
        <p:txBody>
          <a:bodyPr wrap="square" rtlCol="0">
            <a:spAutoFit/>
          </a:bodyPr>
          <a:lstStyle/>
          <a:p>
            <a:r>
              <a:rPr lang="en-US" sz="1200" dirty="0" smtClean="0">
                <a:solidFill>
                  <a:srgbClr val="FF0000"/>
                </a:solidFill>
              </a:rPr>
              <a:t>Moldings</a:t>
            </a:r>
            <a:endParaRPr lang="en-US" sz="1200" dirty="0">
              <a:solidFill>
                <a:srgbClr val="FF0000"/>
              </a:solidFill>
            </a:endParaRPr>
          </a:p>
        </p:txBody>
      </p:sp>
      <p:sp>
        <p:nvSpPr>
          <p:cNvPr id="24" name="TextBox 23"/>
          <p:cNvSpPr txBox="1"/>
          <p:nvPr/>
        </p:nvSpPr>
        <p:spPr>
          <a:xfrm>
            <a:off x="6934200" y="2313801"/>
            <a:ext cx="550151" cy="276999"/>
          </a:xfrm>
          <a:prstGeom prst="rect">
            <a:avLst/>
          </a:prstGeom>
          <a:noFill/>
        </p:spPr>
        <p:txBody>
          <a:bodyPr wrap="none" rtlCol="0">
            <a:spAutoFit/>
          </a:bodyPr>
          <a:lstStyle/>
          <a:p>
            <a:r>
              <a:rPr lang="en-US" sz="1200" dirty="0" smtClean="0">
                <a:solidFill>
                  <a:srgbClr val="FF0000"/>
                </a:solidFill>
              </a:rPr>
              <a:t>Chair</a:t>
            </a:r>
            <a:endParaRPr lang="en-US" sz="1200" dirty="0">
              <a:solidFill>
                <a:srgbClr val="FF0000"/>
              </a:solidFill>
            </a:endParaRPr>
          </a:p>
        </p:txBody>
      </p:sp>
      <p:sp>
        <p:nvSpPr>
          <p:cNvPr id="25" name="TextBox 24"/>
          <p:cNvSpPr txBox="1"/>
          <p:nvPr/>
        </p:nvSpPr>
        <p:spPr>
          <a:xfrm>
            <a:off x="7543800" y="4267200"/>
            <a:ext cx="550728" cy="276999"/>
          </a:xfrm>
          <a:prstGeom prst="rect">
            <a:avLst/>
          </a:prstGeom>
          <a:noFill/>
        </p:spPr>
        <p:txBody>
          <a:bodyPr wrap="none" rtlCol="0">
            <a:spAutoFit/>
          </a:bodyPr>
          <a:lstStyle/>
          <a:p>
            <a:r>
              <a:rPr lang="en-US" sz="1200" dirty="0" smtClean="0">
                <a:solidFill>
                  <a:srgbClr val="FF0000"/>
                </a:solidFill>
              </a:rPr>
              <a:t>Table</a:t>
            </a:r>
            <a:endParaRPr lang="en-US" sz="1200" dirty="0">
              <a:solidFill>
                <a:srgbClr val="FF0000"/>
              </a:solidFill>
            </a:endParaRPr>
          </a:p>
        </p:txBody>
      </p:sp>
      <p:sp>
        <p:nvSpPr>
          <p:cNvPr id="26" name="TextBox 25"/>
          <p:cNvSpPr txBox="1"/>
          <p:nvPr/>
        </p:nvSpPr>
        <p:spPr>
          <a:xfrm>
            <a:off x="4853740" y="2895600"/>
            <a:ext cx="960519" cy="276999"/>
          </a:xfrm>
          <a:prstGeom prst="rect">
            <a:avLst/>
          </a:prstGeom>
          <a:noFill/>
        </p:spPr>
        <p:txBody>
          <a:bodyPr wrap="none" rtlCol="0">
            <a:spAutoFit/>
          </a:bodyPr>
          <a:lstStyle/>
          <a:p>
            <a:r>
              <a:rPr lang="en-US" sz="1200" dirty="0" smtClean="0">
                <a:solidFill>
                  <a:srgbClr val="FF0000"/>
                </a:solidFill>
              </a:rPr>
              <a:t>Home work</a:t>
            </a:r>
            <a:endParaRPr lang="en-US" sz="1200" dirty="0">
              <a:solidFill>
                <a:srgbClr val="FF0000"/>
              </a:solidFill>
            </a:endParaRPr>
          </a:p>
        </p:txBody>
      </p:sp>
      <p:sp>
        <p:nvSpPr>
          <p:cNvPr id="27" name="TextBox 26"/>
          <p:cNvSpPr txBox="1"/>
          <p:nvPr/>
        </p:nvSpPr>
        <p:spPr>
          <a:xfrm>
            <a:off x="1264983" y="3305163"/>
            <a:ext cx="465192" cy="276999"/>
          </a:xfrm>
          <a:prstGeom prst="rect">
            <a:avLst/>
          </a:prstGeom>
          <a:noFill/>
        </p:spPr>
        <p:txBody>
          <a:bodyPr wrap="none" rtlCol="0">
            <a:spAutoFit/>
          </a:bodyPr>
          <a:lstStyle/>
          <a:p>
            <a:r>
              <a:rPr lang="en-US" sz="1200" dirty="0" smtClean="0">
                <a:solidFill>
                  <a:srgbClr val="FF0000"/>
                </a:solidFill>
              </a:rPr>
              <a:t>Mail</a:t>
            </a:r>
            <a:endParaRPr lang="en-US" sz="1200" dirty="0">
              <a:solidFill>
                <a:srgbClr val="FF0000"/>
              </a:solidFill>
            </a:endParaRPr>
          </a:p>
        </p:txBody>
      </p:sp>
      <p:sp>
        <p:nvSpPr>
          <p:cNvPr id="30" name="TextBox 29"/>
          <p:cNvSpPr txBox="1"/>
          <p:nvPr/>
        </p:nvSpPr>
        <p:spPr>
          <a:xfrm>
            <a:off x="7484806" y="6096000"/>
            <a:ext cx="1582994" cy="276999"/>
          </a:xfrm>
          <a:prstGeom prst="rect">
            <a:avLst/>
          </a:prstGeom>
          <a:noFill/>
        </p:spPr>
        <p:txBody>
          <a:bodyPr wrap="square" rtlCol="0">
            <a:spAutoFit/>
          </a:bodyPr>
          <a:lstStyle/>
          <a:p>
            <a:r>
              <a:rPr lang="en-US" sz="1200" dirty="0" smtClean="0"/>
              <a:t>Source: Dean Caron</a:t>
            </a:r>
            <a:endParaRPr lang="en-US" sz="1200" dirty="0"/>
          </a:p>
        </p:txBody>
      </p:sp>
    </p:spTree>
    <p:extLst>
      <p:ext uri="{BB962C8B-B14F-4D97-AF65-F5344CB8AC3E}">
        <p14:creationId xmlns:p14="http://schemas.microsoft.com/office/powerpoint/2010/main" val="52623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Food Packaging – Use of Forest Products</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64</a:t>
            </a:fld>
            <a:endParaRPr lang="en-CA"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270510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447800"/>
            <a:ext cx="893763"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21615"/>
            <a:ext cx="1636713" cy="117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10000"/>
            <a:ext cx="192405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7229" y="3710320"/>
            <a:ext cx="915534" cy="172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3318260"/>
            <a:ext cx="1092945" cy="204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7878" y="3556103"/>
            <a:ext cx="1066800" cy="2031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5478" y="1235058"/>
            <a:ext cx="13716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03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Other Uses of Forest Products</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65</a:t>
            </a:fld>
            <a:endParaRPr lang="en-CA"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75247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371600"/>
            <a:ext cx="2481398" cy="966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524" y="3547654"/>
            <a:ext cx="2267794" cy="110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698563"/>
            <a:ext cx="1143000" cy="98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371600"/>
            <a:ext cx="454025" cy="90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2861226"/>
            <a:ext cx="1447800" cy="1063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4950" y="4093320"/>
            <a:ext cx="16192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3414" y="1552574"/>
            <a:ext cx="15525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9250" y="3581400"/>
            <a:ext cx="150495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9729" y="2594900"/>
            <a:ext cx="1779946" cy="904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88679" y="4724400"/>
            <a:ext cx="172896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4"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62775" y="3562577"/>
            <a:ext cx="2181225"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5"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7654" y="4920926"/>
            <a:ext cx="3839741" cy="1739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6"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86657" y="2541155"/>
            <a:ext cx="4123743" cy="735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411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1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Wooden Bridges</a:t>
            </a:r>
            <a:endParaRPr lang="en-CA" dirty="0"/>
          </a:p>
        </p:txBody>
      </p:sp>
      <p:sp>
        <p:nvSpPr>
          <p:cNvPr id="3" name="Content Placeholder 2"/>
          <p:cNvSpPr>
            <a:spLocks noGrp="1"/>
          </p:cNvSpPr>
          <p:nvPr>
            <p:ph idx="1"/>
          </p:nvPr>
        </p:nvSpPr>
        <p:spPr/>
        <p:txBody>
          <a:bodyPr/>
          <a:lstStyle/>
          <a:p>
            <a:endParaRPr lang="en-CA"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66</a:t>
            </a:fld>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56248"/>
            <a:ext cx="8686799" cy="4882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791200"/>
            <a:ext cx="2019300" cy="767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3211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Wooden Bridges</a:t>
            </a:r>
            <a:endParaRPr lang="en-CA"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67</a:t>
            </a:fld>
            <a:endParaRPr lang="en-C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803589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029200"/>
            <a:ext cx="201771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652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Renewable Bioenergy</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68</a:t>
            </a:fld>
            <a:endParaRPr lang="en-CA"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6460" y="1524000"/>
            <a:ext cx="841108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876800" y="6096000"/>
            <a:ext cx="3574505" cy="369332"/>
          </a:xfrm>
          <a:prstGeom prst="rect">
            <a:avLst/>
          </a:prstGeom>
        </p:spPr>
        <p:txBody>
          <a:bodyPr wrap="none">
            <a:spAutoFit/>
          </a:bodyPr>
          <a:lstStyle/>
          <a:p>
            <a:r>
              <a:rPr lang="en-US" dirty="0"/>
              <a:t>Source: Andrew de Vries SFI Inc.</a:t>
            </a:r>
          </a:p>
        </p:txBody>
      </p:sp>
    </p:spTree>
    <p:extLst>
      <p:ext uri="{BB962C8B-B14F-4D97-AF65-F5344CB8AC3E}">
        <p14:creationId xmlns:p14="http://schemas.microsoft.com/office/powerpoint/2010/main" val="5979875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Forest Products Use On The Backyard Rink</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69</a:t>
            </a:fld>
            <a:endParaRPr lang="en-CA" dirty="0"/>
          </a:p>
        </p:txBody>
      </p: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2906" y="1343776"/>
            <a:ext cx="8628694" cy="482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57800" y="2743200"/>
            <a:ext cx="1447800" cy="307777"/>
          </a:xfrm>
          <a:prstGeom prst="rect">
            <a:avLst/>
          </a:prstGeom>
          <a:noFill/>
        </p:spPr>
        <p:txBody>
          <a:bodyPr wrap="square" rtlCol="0">
            <a:spAutoFit/>
          </a:bodyPr>
          <a:lstStyle/>
          <a:p>
            <a:r>
              <a:rPr lang="en-US" sz="1400" dirty="0" smtClean="0">
                <a:solidFill>
                  <a:srgbClr val="FF0000"/>
                </a:solidFill>
              </a:rPr>
              <a:t>Boards</a:t>
            </a:r>
            <a:endParaRPr lang="en-US" sz="1400" dirty="0">
              <a:solidFill>
                <a:srgbClr val="FF0000"/>
              </a:solidFill>
            </a:endParaRPr>
          </a:p>
        </p:txBody>
      </p:sp>
      <p:sp>
        <p:nvSpPr>
          <p:cNvPr id="6" name="Rectangle 5"/>
          <p:cNvSpPr/>
          <p:nvPr/>
        </p:nvSpPr>
        <p:spPr>
          <a:xfrm>
            <a:off x="4492103" y="2286000"/>
            <a:ext cx="841897" cy="307777"/>
          </a:xfrm>
          <a:prstGeom prst="rect">
            <a:avLst/>
          </a:prstGeom>
        </p:spPr>
        <p:txBody>
          <a:bodyPr wrap="none">
            <a:spAutoFit/>
          </a:bodyPr>
          <a:lstStyle/>
          <a:p>
            <a:pPr lvl="0"/>
            <a:r>
              <a:rPr lang="en-US" sz="1400" dirty="0" smtClean="0">
                <a:solidFill>
                  <a:srgbClr val="FF0000"/>
                </a:solidFill>
              </a:rPr>
              <a:t>Helmets</a:t>
            </a:r>
            <a:endParaRPr lang="en-US" sz="1400" dirty="0">
              <a:solidFill>
                <a:srgbClr val="FF0000"/>
              </a:solidFill>
            </a:endParaRPr>
          </a:p>
        </p:txBody>
      </p:sp>
      <p:sp>
        <p:nvSpPr>
          <p:cNvPr id="7" name="Rectangle 6"/>
          <p:cNvSpPr/>
          <p:nvPr/>
        </p:nvSpPr>
        <p:spPr>
          <a:xfrm>
            <a:off x="4900776" y="4114800"/>
            <a:ext cx="663964" cy="307777"/>
          </a:xfrm>
          <a:prstGeom prst="rect">
            <a:avLst/>
          </a:prstGeom>
        </p:spPr>
        <p:txBody>
          <a:bodyPr wrap="none">
            <a:spAutoFit/>
          </a:bodyPr>
          <a:lstStyle/>
          <a:p>
            <a:pPr lvl="0"/>
            <a:r>
              <a:rPr lang="en-US" sz="1400" dirty="0" smtClean="0">
                <a:solidFill>
                  <a:srgbClr val="FF0000"/>
                </a:solidFill>
              </a:rPr>
              <a:t>Sticks</a:t>
            </a:r>
            <a:endParaRPr lang="en-US" sz="1400" dirty="0">
              <a:solidFill>
                <a:srgbClr val="FF0000"/>
              </a:solidFill>
            </a:endParaRPr>
          </a:p>
        </p:txBody>
      </p:sp>
      <p:sp>
        <p:nvSpPr>
          <p:cNvPr id="8" name="Rectangle 7"/>
          <p:cNvSpPr/>
          <p:nvPr/>
        </p:nvSpPr>
        <p:spPr>
          <a:xfrm>
            <a:off x="5981700" y="5105400"/>
            <a:ext cx="593432" cy="307777"/>
          </a:xfrm>
          <a:prstGeom prst="rect">
            <a:avLst/>
          </a:prstGeom>
        </p:spPr>
        <p:txBody>
          <a:bodyPr wrap="none">
            <a:spAutoFit/>
          </a:bodyPr>
          <a:lstStyle/>
          <a:p>
            <a:pPr lvl="0"/>
            <a:r>
              <a:rPr lang="en-US" sz="1400" dirty="0" smtClean="0">
                <a:solidFill>
                  <a:srgbClr val="FF0000"/>
                </a:solidFill>
              </a:rPr>
              <a:t>Paint</a:t>
            </a:r>
            <a:endParaRPr lang="en-US" sz="1400" dirty="0">
              <a:solidFill>
                <a:srgbClr val="FF0000"/>
              </a:solidFill>
            </a:endParaRPr>
          </a:p>
        </p:txBody>
      </p:sp>
      <p:cxnSp>
        <p:nvCxnSpPr>
          <p:cNvPr id="10" name="Straight Arrow Connector 9"/>
          <p:cNvCxnSpPr/>
          <p:nvPr/>
        </p:nvCxnSpPr>
        <p:spPr>
          <a:xfrm flipH="1">
            <a:off x="4535748" y="4343400"/>
            <a:ext cx="420949" cy="381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096000" y="4800600"/>
            <a:ext cx="182416" cy="381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038600" y="2438400"/>
            <a:ext cx="3810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52396" y="6172200"/>
            <a:ext cx="1582484" cy="276999"/>
          </a:xfrm>
          <a:prstGeom prst="rect">
            <a:avLst/>
          </a:prstGeom>
          <a:noFill/>
        </p:spPr>
        <p:txBody>
          <a:bodyPr wrap="none" rtlCol="0">
            <a:spAutoFit/>
          </a:bodyPr>
          <a:lstStyle/>
          <a:p>
            <a:r>
              <a:rPr lang="en-US" sz="1200" dirty="0" smtClean="0"/>
              <a:t>Source: Dean Caron</a:t>
            </a:r>
            <a:endParaRPr lang="en-US" sz="1200" dirty="0"/>
          </a:p>
        </p:txBody>
      </p:sp>
      <p:sp>
        <p:nvSpPr>
          <p:cNvPr id="3" name="Rectangle 2"/>
          <p:cNvSpPr/>
          <p:nvPr/>
        </p:nvSpPr>
        <p:spPr>
          <a:xfrm>
            <a:off x="4038600" y="5791200"/>
            <a:ext cx="1219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Tree>
    <p:extLst>
      <p:ext uri="{BB962C8B-B14F-4D97-AF65-F5344CB8AC3E}">
        <p14:creationId xmlns:p14="http://schemas.microsoft.com/office/powerpoint/2010/main" val="227392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Here Is What It Looks Like 15 years Later…</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7</a:t>
            </a:fld>
            <a:endParaRPr lang="en-CA" dirty="0"/>
          </a:p>
        </p:txBody>
      </p:sp>
      <p:pic>
        <p:nvPicPr>
          <p:cNvPr id="4098"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37100" y="1524000"/>
            <a:ext cx="4687300" cy="259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24400" y="1447800"/>
            <a:ext cx="4395849" cy="3270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979971" y="3581400"/>
            <a:ext cx="4911053" cy="3009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xplosion 1 2"/>
          <p:cNvSpPr/>
          <p:nvPr/>
        </p:nvSpPr>
        <p:spPr>
          <a:xfrm>
            <a:off x="1463697" y="1276242"/>
            <a:ext cx="5943600" cy="428635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Forestry is </a:t>
            </a:r>
            <a:r>
              <a:rPr lang="en-US" sz="3200" u="sng" dirty="0" smtClean="0">
                <a:solidFill>
                  <a:schemeClr val="tx1"/>
                </a:solidFill>
              </a:rPr>
              <a:t>NOT</a:t>
            </a:r>
            <a:r>
              <a:rPr lang="en-US" sz="3200" dirty="0" smtClean="0">
                <a:solidFill>
                  <a:schemeClr val="tx1"/>
                </a:solidFill>
              </a:rPr>
              <a:t> deforestation – it is </a:t>
            </a:r>
            <a:r>
              <a:rPr lang="en-US" sz="3200" i="1" u="sng" dirty="0" smtClean="0">
                <a:solidFill>
                  <a:schemeClr val="tx1"/>
                </a:solidFill>
              </a:rPr>
              <a:t>reforestation</a:t>
            </a:r>
            <a:r>
              <a:rPr lang="en-US" sz="3200" dirty="0" smtClean="0">
                <a:solidFill>
                  <a:schemeClr val="tx1"/>
                </a:solidFill>
              </a:rPr>
              <a:t>!</a:t>
            </a:r>
            <a:endParaRPr lang="en-US" sz="3200" dirty="0">
              <a:solidFill>
                <a:schemeClr val="tx1"/>
              </a:solidFill>
            </a:endParaRPr>
          </a:p>
        </p:txBody>
      </p:sp>
      <p:sp>
        <p:nvSpPr>
          <p:cNvPr id="5" name="Rectangle 4"/>
          <p:cNvSpPr/>
          <p:nvPr/>
        </p:nvSpPr>
        <p:spPr>
          <a:xfrm>
            <a:off x="152400" y="3581400"/>
            <a:ext cx="914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2014</a:t>
            </a:r>
            <a:endParaRPr lang="en-US" dirty="0">
              <a:solidFill>
                <a:schemeClr val="tx1"/>
              </a:solidFill>
            </a:endParaRPr>
          </a:p>
        </p:txBody>
      </p:sp>
      <p:sp>
        <p:nvSpPr>
          <p:cNvPr id="6" name="TextBox 5"/>
          <p:cNvSpPr txBox="1"/>
          <p:nvPr/>
        </p:nvSpPr>
        <p:spPr>
          <a:xfrm>
            <a:off x="8153400" y="4343400"/>
            <a:ext cx="685800" cy="369332"/>
          </a:xfrm>
          <a:prstGeom prst="rect">
            <a:avLst/>
          </a:prstGeom>
          <a:noFill/>
        </p:spPr>
        <p:txBody>
          <a:bodyPr wrap="square" rtlCol="0">
            <a:spAutoFit/>
          </a:bodyPr>
          <a:lstStyle/>
          <a:p>
            <a:endParaRPr lang="en-US" dirty="0"/>
          </a:p>
        </p:txBody>
      </p:sp>
      <p:sp>
        <p:nvSpPr>
          <p:cNvPr id="7" name="Rectangle 6"/>
          <p:cNvSpPr/>
          <p:nvPr/>
        </p:nvSpPr>
        <p:spPr>
          <a:xfrm>
            <a:off x="8077200" y="4343400"/>
            <a:ext cx="9906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
        <p:nvSpPr>
          <p:cNvPr id="8" name="Rectangle 7"/>
          <p:cNvSpPr/>
          <p:nvPr/>
        </p:nvSpPr>
        <p:spPr>
          <a:xfrm>
            <a:off x="5562600" y="5715000"/>
            <a:ext cx="1219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Tree>
    <p:extLst>
      <p:ext uri="{BB962C8B-B14F-4D97-AF65-F5344CB8AC3E}">
        <p14:creationId xmlns:p14="http://schemas.microsoft.com/office/powerpoint/2010/main" val="241195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Old Fashioned Fishing Poles</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70</a:t>
            </a:fld>
            <a:endParaRPr lang="en-CA" dirty="0"/>
          </a:p>
        </p:txBody>
      </p:sp>
      <p:pic>
        <p:nvPicPr>
          <p:cNvPr id="266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27506" y="1354683"/>
            <a:ext cx="6468694" cy="481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00" y="6172200"/>
            <a:ext cx="1752600" cy="276999"/>
          </a:xfrm>
          <a:prstGeom prst="rect">
            <a:avLst/>
          </a:prstGeom>
          <a:noFill/>
        </p:spPr>
        <p:txBody>
          <a:bodyPr wrap="square" rtlCol="0">
            <a:spAutoFit/>
          </a:bodyPr>
          <a:lstStyle/>
          <a:p>
            <a:r>
              <a:rPr lang="en-US" sz="1200" dirty="0" smtClean="0"/>
              <a:t>Source: Dean Caron</a:t>
            </a:r>
            <a:endParaRPr lang="en-US" sz="1200" dirty="0"/>
          </a:p>
        </p:txBody>
      </p:sp>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91000" y="1211425"/>
            <a:ext cx="3685390" cy="494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857375" y="1484459"/>
            <a:ext cx="5610225" cy="5068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xplosion 2 5"/>
          <p:cNvSpPr/>
          <p:nvPr/>
        </p:nvSpPr>
        <p:spPr>
          <a:xfrm>
            <a:off x="-76200" y="872367"/>
            <a:ext cx="3124200" cy="286143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How do </a:t>
            </a:r>
            <a:r>
              <a:rPr lang="en-US" dirty="0">
                <a:solidFill>
                  <a:srgbClr val="FF0000"/>
                </a:solidFill>
              </a:rPr>
              <a:t>we get to most of these cool fishing </a:t>
            </a:r>
            <a:r>
              <a:rPr lang="en-US" dirty="0" smtClean="0">
                <a:solidFill>
                  <a:srgbClr val="FF0000"/>
                </a:solidFill>
              </a:rPr>
              <a:t>spots?</a:t>
            </a:r>
            <a:endParaRPr lang="en-US" dirty="0">
              <a:solidFill>
                <a:srgbClr val="FF0000"/>
              </a:solidFill>
            </a:endParaRPr>
          </a:p>
        </p:txBody>
      </p:sp>
      <p:sp>
        <p:nvSpPr>
          <p:cNvPr id="3" name="Explosion 1 2"/>
          <p:cNvSpPr/>
          <p:nvPr/>
        </p:nvSpPr>
        <p:spPr>
          <a:xfrm>
            <a:off x="5676900" y="2667000"/>
            <a:ext cx="3390900" cy="2895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solidFill>
                  <a:srgbClr val="FF0000"/>
                </a:solidFill>
              </a:rPr>
              <a:t>Logging roads!</a:t>
            </a:r>
            <a:endParaRPr lang="en-US" u="sng" dirty="0">
              <a:solidFill>
                <a:srgbClr val="FF0000"/>
              </a:solidFill>
            </a:endParaRPr>
          </a:p>
        </p:txBody>
      </p:sp>
      <p:sp>
        <p:nvSpPr>
          <p:cNvPr id="10" name="Rectangle 9"/>
          <p:cNvSpPr/>
          <p:nvPr/>
        </p:nvSpPr>
        <p:spPr>
          <a:xfrm>
            <a:off x="4038600" y="5791200"/>
            <a:ext cx="1219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212121"/>
                </a:solidFill>
              </a:rPr>
              <a:t>~2006</a:t>
            </a:r>
            <a:endParaRPr lang="en-US" dirty="0">
              <a:solidFill>
                <a:srgbClr val="212121"/>
              </a:solidFill>
            </a:endParaRPr>
          </a:p>
        </p:txBody>
      </p:sp>
      <p:sp>
        <p:nvSpPr>
          <p:cNvPr id="8" name="Rectangle 7"/>
          <p:cNvSpPr/>
          <p:nvPr/>
        </p:nvSpPr>
        <p:spPr>
          <a:xfrm>
            <a:off x="2971800" y="990600"/>
            <a:ext cx="28194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rPr>
              <a:t>Don’t forget about how you get to many of your favorite camping, hunting, hiking, swimming, rock climbing, mountain biking, firewood collection, snowmobiling and blueberry picking spots…</a:t>
            </a:r>
            <a:endParaRPr lang="en-US" sz="1600" dirty="0">
              <a:solidFill>
                <a:srgbClr val="FF0000"/>
              </a:solidFill>
            </a:endParaRPr>
          </a:p>
        </p:txBody>
      </p:sp>
    </p:spTree>
    <p:extLst>
      <p:ext uri="{BB962C8B-B14F-4D97-AF65-F5344CB8AC3E}">
        <p14:creationId xmlns:p14="http://schemas.microsoft.com/office/powerpoint/2010/main" val="80462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0"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Forest Products in the Tackle Box</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71</a:t>
            </a:fld>
            <a:endParaRPr lang="en-CA" dirty="0"/>
          </a:p>
        </p:txBody>
      </p:sp>
      <p:pic>
        <p:nvPicPr>
          <p:cNvPr id="235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8292" y="1525169"/>
            <a:ext cx="8047417"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67600" y="6096000"/>
            <a:ext cx="1752600" cy="276999"/>
          </a:xfrm>
          <a:prstGeom prst="rect">
            <a:avLst/>
          </a:prstGeom>
          <a:noFill/>
        </p:spPr>
        <p:txBody>
          <a:bodyPr wrap="square" rtlCol="0">
            <a:spAutoFit/>
          </a:bodyPr>
          <a:lstStyle/>
          <a:p>
            <a:r>
              <a:rPr lang="en-US" sz="1200" dirty="0" smtClean="0"/>
              <a:t>Source: Dean Caron</a:t>
            </a:r>
            <a:endParaRPr lang="en-US" sz="1200" dirty="0"/>
          </a:p>
        </p:txBody>
      </p:sp>
    </p:spTree>
    <p:extLst>
      <p:ext uri="{BB962C8B-B14F-4D97-AF65-F5344CB8AC3E}">
        <p14:creationId xmlns:p14="http://schemas.microsoft.com/office/powerpoint/2010/main" val="42148980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NOT To Do With Forest Products in The Tackle Box… </a:t>
            </a:r>
            <a:r>
              <a:rPr lang="en-US" dirty="0" smtClean="0">
                <a:sym typeface="Wingdings" panose="05000000000000000000" pitchFamily="2" charset="2"/>
              </a:rPr>
              <a:t></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72</a:t>
            </a:fld>
            <a:endParaRPr lang="en-CA" dirty="0"/>
          </a:p>
        </p:txBody>
      </p:sp>
      <p:pic>
        <p:nvPicPr>
          <p:cNvPr id="2457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216523"/>
            <a:ext cx="2874814" cy="510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19800" y="6096000"/>
            <a:ext cx="2971800" cy="276999"/>
          </a:xfrm>
          <a:prstGeom prst="rect">
            <a:avLst/>
          </a:prstGeom>
          <a:noFill/>
        </p:spPr>
        <p:txBody>
          <a:bodyPr wrap="square" rtlCol="0">
            <a:spAutoFit/>
          </a:bodyPr>
          <a:lstStyle/>
          <a:p>
            <a:r>
              <a:rPr lang="en-US" sz="1200" dirty="0" smtClean="0"/>
              <a:t>Source: Dean Caron – unfortunately…</a:t>
            </a:r>
            <a:endParaRPr lang="en-US" sz="1200" dirty="0"/>
          </a:p>
        </p:txBody>
      </p:sp>
      <p:sp>
        <p:nvSpPr>
          <p:cNvPr id="3" name="TextBox 2"/>
          <p:cNvSpPr txBox="1"/>
          <p:nvPr/>
        </p:nvSpPr>
        <p:spPr>
          <a:xfrm>
            <a:off x="4114800" y="1600200"/>
            <a:ext cx="4724400" cy="923330"/>
          </a:xfrm>
          <a:prstGeom prst="rect">
            <a:avLst/>
          </a:prstGeom>
          <a:noFill/>
        </p:spPr>
        <p:txBody>
          <a:bodyPr wrap="square" rtlCol="0">
            <a:spAutoFit/>
          </a:bodyPr>
          <a:lstStyle/>
          <a:p>
            <a:r>
              <a:rPr lang="en-US" dirty="0" smtClean="0"/>
              <a:t>This was </a:t>
            </a:r>
            <a:r>
              <a:rPr lang="en-US" u="sng" dirty="0" smtClean="0"/>
              <a:t>not</a:t>
            </a:r>
            <a:r>
              <a:rPr lang="en-US" dirty="0" smtClean="0"/>
              <a:t> a case of catch and release…  Medical professionals were involved in the ‘release’ </a:t>
            </a:r>
            <a:r>
              <a:rPr lang="en-US" dirty="0" smtClean="0">
                <a:sym typeface="Wingdings" panose="05000000000000000000" pitchFamily="2" charset="2"/>
              </a:rPr>
              <a:t></a:t>
            </a:r>
          </a:p>
        </p:txBody>
      </p:sp>
      <p:sp>
        <p:nvSpPr>
          <p:cNvPr id="6" name="TextBox 5"/>
          <p:cNvSpPr txBox="1"/>
          <p:nvPr/>
        </p:nvSpPr>
        <p:spPr>
          <a:xfrm>
            <a:off x="4114800" y="2667000"/>
            <a:ext cx="4572000" cy="923330"/>
          </a:xfrm>
          <a:prstGeom prst="rect">
            <a:avLst/>
          </a:prstGeom>
          <a:noFill/>
        </p:spPr>
        <p:txBody>
          <a:bodyPr wrap="square" rtlCol="0">
            <a:spAutoFit/>
          </a:bodyPr>
          <a:lstStyle/>
          <a:p>
            <a:r>
              <a:rPr lang="en-US" dirty="0" smtClean="0"/>
              <a:t>It was however the biggest </a:t>
            </a:r>
            <a:r>
              <a:rPr lang="en-US" u="sng" dirty="0" smtClean="0"/>
              <a:t>thing</a:t>
            </a:r>
            <a:r>
              <a:rPr lang="en-US" dirty="0" smtClean="0"/>
              <a:t> my youngest son has caught to date – and he has caught some very big fish…</a:t>
            </a:r>
            <a:endParaRPr lang="en-US" dirty="0"/>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86200" y="3784761"/>
            <a:ext cx="5100180" cy="215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962400" y="6096000"/>
            <a:ext cx="1447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2015</a:t>
            </a:r>
            <a:endParaRPr lang="en-US" dirty="0">
              <a:solidFill>
                <a:schemeClr val="tx1"/>
              </a:solidFill>
            </a:endParaRPr>
          </a:p>
        </p:txBody>
      </p:sp>
    </p:spTree>
    <p:extLst>
      <p:ext uri="{BB962C8B-B14F-4D97-AF65-F5344CB8AC3E}">
        <p14:creationId xmlns:p14="http://schemas.microsoft.com/office/powerpoint/2010/main" val="75033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smtClean="0"/>
              <a:t>Summer 2017</a:t>
            </a:r>
            <a:endParaRPr lang="en-CA" sz="5400"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73</a:t>
            </a:fld>
            <a:endParaRPr lang="en-C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0074" y="1339257"/>
            <a:ext cx="7449526" cy="498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8882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Northern Ontario Sportfishing Centre – Sioux Narrows</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74</a:t>
            </a:fld>
            <a:endParaRPr lang="en-CA" dirty="0"/>
          </a:p>
        </p:txBody>
      </p:sp>
      <p:pic>
        <p:nvPicPr>
          <p:cNvPr id="13314" name="Picture 2"/>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838200" y="1219200"/>
            <a:ext cx="7462226" cy="490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248400" y="6172200"/>
            <a:ext cx="2932213" cy="246221"/>
          </a:xfrm>
          <a:prstGeom prst="rect">
            <a:avLst/>
          </a:prstGeom>
        </p:spPr>
        <p:txBody>
          <a:bodyPr wrap="none">
            <a:spAutoFit/>
          </a:bodyPr>
          <a:lstStyle/>
          <a:p>
            <a:pPr lvl="0"/>
            <a:r>
              <a:rPr lang="en-US" sz="1000" dirty="0" smtClean="0">
                <a:solidFill>
                  <a:srgbClr val="2C2C2C"/>
                </a:solidFill>
              </a:rPr>
              <a:t>Source: Township of Sioux Narrows/Nestor Falls</a:t>
            </a:r>
            <a:endParaRPr lang="en-US" sz="1000" dirty="0">
              <a:solidFill>
                <a:srgbClr val="2C2C2C"/>
              </a:solidFill>
            </a:endParaRPr>
          </a:p>
        </p:txBody>
      </p:sp>
    </p:spTree>
    <p:extLst>
      <p:ext uri="{BB962C8B-B14F-4D97-AF65-F5344CB8AC3E}">
        <p14:creationId xmlns:p14="http://schemas.microsoft.com/office/powerpoint/2010/main" val="31161355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Municipality of Callander, ON </a:t>
            </a:r>
            <a:r>
              <a:rPr lang="en-US" dirty="0" smtClean="0"/>
              <a:t/>
            </a:r>
            <a:br>
              <a:rPr lang="en-US" dirty="0" smtClean="0"/>
            </a:br>
            <a:r>
              <a:rPr lang="en-US" dirty="0" smtClean="0"/>
              <a:t>Bill </a:t>
            </a:r>
            <a:r>
              <a:rPr lang="en-US" dirty="0"/>
              <a:t>Barber Complex</a:t>
            </a:r>
          </a:p>
        </p:txBody>
      </p:sp>
      <p:sp>
        <p:nvSpPr>
          <p:cNvPr id="4" name="Slide Number Placeholder 3"/>
          <p:cNvSpPr>
            <a:spLocks noGrp="1"/>
          </p:cNvSpPr>
          <p:nvPr>
            <p:ph type="sldNum" sz="quarter" idx="4"/>
          </p:nvPr>
        </p:nvSpPr>
        <p:spPr/>
        <p:txBody>
          <a:bodyPr/>
          <a:lstStyle/>
          <a:p>
            <a:fld id="{D5318631-5C24-4821-B8D4-FEB4A0C6167F}" type="slidenum">
              <a:rPr lang="en-CA" smtClean="0"/>
              <a:pPr/>
              <a:t>75</a:t>
            </a:fld>
            <a:endParaRPr lang="en-CA" dirty="0"/>
          </a:p>
        </p:txBody>
      </p:sp>
      <p:pic>
        <p:nvPicPr>
          <p:cNvPr id="1026"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797336" y="1524000"/>
            <a:ext cx="754932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510964" y="6096000"/>
            <a:ext cx="1592103" cy="246221"/>
          </a:xfrm>
          <a:prstGeom prst="rect">
            <a:avLst/>
          </a:prstGeom>
        </p:spPr>
        <p:txBody>
          <a:bodyPr wrap="none">
            <a:spAutoFit/>
          </a:bodyPr>
          <a:lstStyle/>
          <a:p>
            <a:pPr lvl="0"/>
            <a:r>
              <a:rPr lang="en-US" sz="1000" dirty="0" smtClean="0">
                <a:solidFill>
                  <a:srgbClr val="2C2C2C"/>
                </a:solidFill>
              </a:rPr>
              <a:t>Source: WOODWORKS!</a:t>
            </a:r>
            <a:endParaRPr lang="en-US" sz="1000" dirty="0">
              <a:solidFill>
                <a:srgbClr val="2C2C2C"/>
              </a:solidFill>
            </a:endParaRPr>
          </a:p>
        </p:txBody>
      </p:sp>
    </p:spTree>
    <p:extLst>
      <p:ext uri="{BB962C8B-B14F-4D97-AF65-F5344CB8AC3E}">
        <p14:creationId xmlns:p14="http://schemas.microsoft.com/office/powerpoint/2010/main" val="25002765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Municipality of </a:t>
            </a:r>
            <a:r>
              <a:rPr lang="en-US" dirty="0" smtClean="0"/>
              <a:t>Mattawa</a:t>
            </a:r>
            <a:r>
              <a:rPr lang="en-US" dirty="0"/>
              <a:t>, Ontario </a:t>
            </a:r>
            <a:r>
              <a:rPr lang="en-US" dirty="0" smtClean="0"/>
              <a:t/>
            </a:r>
            <a:br>
              <a:rPr lang="en-US" dirty="0" smtClean="0"/>
            </a:br>
            <a:r>
              <a:rPr lang="en-US" dirty="0" smtClean="0"/>
              <a:t>St</a:t>
            </a:r>
            <a:r>
              <a:rPr lang="en-US" dirty="0"/>
              <a:t>. Victor Elementary School</a:t>
            </a:r>
          </a:p>
        </p:txBody>
      </p:sp>
      <p:sp>
        <p:nvSpPr>
          <p:cNvPr id="4" name="Slide Number Placeholder 3"/>
          <p:cNvSpPr>
            <a:spLocks noGrp="1"/>
          </p:cNvSpPr>
          <p:nvPr>
            <p:ph type="sldNum" sz="quarter" idx="4"/>
          </p:nvPr>
        </p:nvSpPr>
        <p:spPr/>
        <p:txBody>
          <a:bodyPr/>
          <a:lstStyle/>
          <a:p>
            <a:fld id="{D5318631-5C24-4821-B8D4-FEB4A0C6167F}" type="slidenum">
              <a:rPr lang="en-CA" smtClean="0"/>
              <a:pPr/>
              <a:t>76</a:t>
            </a:fld>
            <a:endParaRPr lang="en-CA" dirty="0"/>
          </a:p>
        </p:txBody>
      </p:sp>
      <p:pic>
        <p:nvPicPr>
          <p:cNvPr id="1026"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179387" y="2004701"/>
            <a:ext cx="8785225" cy="368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 y="1600200"/>
            <a:ext cx="8686800" cy="369332"/>
          </a:xfrm>
          <a:prstGeom prst="rect">
            <a:avLst/>
          </a:prstGeom>
        </p:spPr>
        <p:txBody>
          <a:bodyPr wrap="square">
            <a:spAutoFit/>
          </a:bodyPr>
          <a:lstStyle/>
          <a:p>
            <a:r>
              <a:rPr lang="en-US" dirty="0" smtClean="0"/>
              <a:t>Rendering</a:t>
            </a:r>
            <a:r>
              <a:rPr lang="en-US" dirty="0"/>
              <a:t>: </a:t>
            </a:r>
            <a:r>
              <a:rPr lang="en-US" dirty="0" smtClean="0"/>
              <a:t>Larocque Elder Architects Inc</a:t>
            </a:r>
            <a:r>
              <a:rPr lang="en-US" dirty="0"/>
              <a:t>.</a:t>
            </a:r>
          </a:p>
        </p:txBody>
      </p:sp>
      <p:sp>
        <p:nvSpPr>
          <p:cNvPr id="3" name="Rectangle 2"/>
          <p:cNvSpPr/>
          <p:nvPr/>
        </p:nvSpPr>
        <p:spPr>
          <a:xfrm>
            <a:off x="7467600" y="5791200"/>
            <a:ext cx="1592103" cy="246221"/>
          </a:xfrm>
          <a:prstGeom prst="rect">
            <a:avLst/>
          </a:prstGeom>
        </p:spPr>
        <p:txBody>
          <a:bodyPr wrap="none">
            <a:spAutoFit/>
          </a:bodyPr>
          <a:lstStyle/>
          <a:p>
            <a:r>
              <a:rPr lang="en-US" sz="1000" dirty="0" smtClean="0">
                <a:solidFill>
                  <a:srgbClr val="2C2C2C"/>
                </a:solidFill>
              </a:rPr>
              <a:t>Source: WOODWORKS!</a:t>
            </a:r>
            <a:endParaRPr lang="en-US" dirty="0"/>
          </a:p>
        </p:txBody>
      </p:sp>
    </p:spTree>
    <p:extLst>
      <p:ext uri="{BB962C8B-B14F-4D97-AF65-F5344CB8AC3E}">
        <p14:creationId xmlns:p14="http://schemas.microsoft.com/office/powerpoint/2010/main" val="24005458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t>North Bay Regional Health Centre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77</a:t>
            </a:fld>
            <a:endParaRPr lang="en-CA" dirty="0"/>
          </a:p>
        </p:txBody>
      </p:sp>
      <p:pic>
        <p:nvPicPr>
          <p:cNvPr id="3074"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323606" y="1371600"/>
            <a:ext cx="8785225" cy="368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39462"/>
            <a:ext cx="3385754"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50430" y="5181600"/>
            <a:ext cx="1556836" cy="246221"/>
          </a:xfrm>
          <a:prstGeom prst="rect">
            <a:avLst/>
          </a:prstGeom>
        </p:spPr>
        <p:txBody>
          <a:bodyPr wrap="none">
            <a:spAutoFit/>
          </a:bodyPr>
          <a:lstStyle/>
          <a:p>
            <a:r>
              <a:rPr lang="en-US" sz="1000" dirty="0">
                <a:solidFill>
                  <a:srgbClr val="2C2C2C"/>
                </a:solidFill>
              </a:rPr>
              <a:t>Source </a:t>
            </a:r>
            <a:r>
              <a:rPr lang="en-US" sz="1000" dirty="0" smtClean="0">
                <a:solidFill>
                  <a:srgbClr val="2C2C2C"/>
                </a:solidFill>
              </a:rPr>
              <a:t>WOODWORKS!</a:t>
            </a:r>
            <a:endParaRPr lang="en-US" dirty="0"/>
          </a:p>
        </p:txBody>
      </p:sp>
    </p:spTree>
    <p:extLst>
      <p:ext uri="{BB962C8B-B14F-4D97-AF65-F5344CB8AC3E}">
        <p14:creationId xmlns:p14="http://schemas.microsoft.com/office/powerpoint/2010/main" val="89725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t>Sioux Lookout </a:t>
            </a:r>
            <a:r>
              <a:rPr lang="en-US" b="0" dirty="0" smtClean="0"/>
              <a:t/>
            </a:r>
            <a:br>
              <a:rPr lang="en-US" b="0" dirty="0" smtClean="0"/>
            </a:br>
            <a:r>
              <a:rPr lang="en-US" b="0" dirty="0" smtClean="0"/>
              <a:t>Meno Ya Win </a:t>
            </a:r>
            <a:r>
              <a:rPr lang="en-US" b="0" dirty="0"/>
              <a:t>Health Centre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78</a:t>
            </a:fld>
            <a:endParaRPr lang="en-CA"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8509334"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239000" y="5867400"/>
            <a:ext cx="1556836" cy="246221"/>
          </a:xfrm>
          <a:prstGeom prst="rect">
            <a:avLst/>
          </a:prstGeom>
        </p:spPr>
        <p:txBody>
          <a:bodyPr wrap="none">
            <a:spAutoFit/>
          </a:bodyPr>
          <a:lstStyle/>
          <a:p>
            <a:r>
              <a:rPr lang="en-US" sz="1000" dirty="0">
                <a:solidFill>
                  <a:srgbClr val="2C2C2C"/>
                </a:solidFill>
              </a:rPr>
              <a:t>Source </a:t>
            </a:r>
            <a:r>
              <a:rPr lang="en-US" sz="1000" dirty="0" smtClean="0">
                <a:solidFill>
                  <a:srgbClr val="2C2C2C"/>
                </a:solidFill>
              </a:rPr>
              <a:t>WOODWORKS!</a:t>
            </a:r>
            <a:endParaRPr lang="en-US" dirty="0"/>
          </a:p>
        </p:txBody>
      </p:sp>
    </p:spTree>
    <p:extLst>
      <p:ext uri="{BB962C8B-B14F-4D97-AF65-F5344CB8AC3E}">
        <p14:creationId xmlns:p14="http://schemas.microsoft.com/office/powerpoint/2010/main" val="22098280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Wayne Gretzky Sports Centre</a:t>
            </a:r>
          </a:p>
        </p:txBody>
      </p:sp>
      <p:sp>
        <p:nvSpPr>
          <p:cNvPr id="4" name="Slide Number Placeholder 3"/>
          <p:cNvSpPr>
            <a:spLocks noGrp="1"/>
          </p:cNvSpPr>
          <p:nvPr>
            <p:ph type="sldNum" sz="quarter" idx="4"/>
          </p:nvPr>
        </p:nvSpPr>
        <p:spPr/>
        <p:txBody>
          <a:bodyPr/>
          <a:lstStyle/>
          <a:p>
            <a:fld id="{D5318631-5C24-4821-B8D4-FEB4A0C6167F}" type="slidenum">
              <a:rPr lang="en-CA" smtClean="0"/>
              <a:pPr/>
              <a:t>79</a:t>
            </a:fld>
            <a:endParaRPr lang="en-CA"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13779" y="1253706"/>
            <a:ext cx="6554636" cy="439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451347"/>
            <a:ext cx="2314575"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2830" y="5788652"/>
            <a:ext cx="1556836" cy="246221"/>
          </a:xfrm>
          <a:prstGeom prst="rect">
            <a:avLst/>
          </a:prstGeom>
        </p:spPr>
        <p:txBody>
          <a:bodyPr wrap="none">
            <a:spAutoFit/>
          </a:bodyPr>
          <a:lstStyle/>
          <a:p>
            <a:r>
              <a:rPr lang="en-US" sz="1000" dirty="0">
                <a:solidFill>
                  <a:srgbClr val="2C2C2C"/>
                </a:solidFill>
              </a:rPr>
              <a:t>Source </a:t>
            </a:r>
            <a:r>
              <a:rPr lang="en-US" sz="1000" dirty="0" smtClean="0">
                <a:solidFill>
                  <a:srgbClr val="2C2C2C"/>
                </a:solidFill>
              </a:rPr>
              <a:t>WOODWORKS!</a:t>
            </a:r>
            <a:endParaRPr lang="en-US" dirty="0"/>
          </a:p>
        </p:txBody>
      </p:sp>
    </p:spTree>
    <p:extLst>
      <p:ext uri="{BB962C8B-B14F-4D97-AF65-F5344CB8AC3E}">
        <p14:creationId xmlns:p14="http://schemas.microsoft.com/office/powerpoint/2010/main" val="92128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Anyone use some of this today?</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8</a:t>
            </a:fld>
            <a:endParaRPr lang="en-CA"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7086600" cy="5363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48200" y="2209800"/>
            <a:ext cx="1828800" cy="646331"/>
          </a:xfrm>
          <a:prstGeom prst="rect">
            <a:avLst/>
          </a:prstGeom>
          <a:noFill/>
        </p:spPr>
        <p:txBody>
          <a:bodyPr wrap="square" rtlCol="0">
            <a:spAutoFit/>
          </a:bodyPr>
          <a:lstStyle/>
          <a:p>
            <a:r>
              <a:rPr lang="en-US" dirty="0" smtClean="0"/>
              <a:t>Guess what I’m made from?</a:t>
            </a:r>
            <a:endParaRPr lang="en-US" dirty="0"/>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984" y="3048000"/>
            <a:ext cx="1300816"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174183"/>
            <a:ext cx="2209800" cy="184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201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4"/>
                                        </p:tgtEl>
                                        <p:attrNameLst>
                                          <p:attrName>style.visibility</p:attrName>
                                        </p:attrNameLst>
                                      </p:cBhvr>
                                      <p:to>
                                        <p:strVal val="visible"/>
                                      </p:to>
                                    </p:set>
                                    <p:anim calcmode="lin" valueType="num">
                                      <p:cBhvr additive="base">
                                        <p:cTn id="19" dur="500" fill="hold"/>
                                        <p:tgtEl>
                                          <p:spTgt spid="20484"/>
                                        </p:tgtEl>
                                        <p:attrNameLst>
                                          <p:attrName>ppt_x</p:attrName>
                                        </p:attrNameLst>
                                      </p:cBhvr>
                                      <p:tavLst>
                                        <p:tav tm="0">
                                          <p:val>
                                            <p:strVal val="#ppt_x"/>
                                          </p:val>
                                        </p:tav>
                                        <p:tav tm="100000">
                                          <p:val>
                                            <p:strVal val="#ppt_x"/>
                                          </p:val>
                                        </p:tav>
                                      </p:tavLst>
                                    </p:anim>
                                    <p:anim calcmode="lin" valueType="num">
                                      <p:cBhvr additive="base">
                                        <p:cTn id="20"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t>Extendicare </a:t>
            </a:r>
            <a:r>
              <a:rPr lang="en-US" b="0" dirty="0" smtClean="0"/>
              <a:t>Timmins &amp; Timmins Library</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80</a:t>
            </a:fld>
            <a:endParaRPr lang="en-CA" dirty="0"/>
          </a:p>
        </p:txBody>
      </p:sp>
      <p:pic>
        <p:nvPicPr>
          <p:cNvPr id="5122"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179388" y="1554010"/>
            <a:ext cx="8785225" cy="446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 y="6019800"/>
            <a:ext cx="3031599" cy="369332"/>
          </a:xfrm>
          <a:prstGeom prst="rect">
            <a:avLst/>
          </a:prstGeom>
        </p:spPr>
        <p:txBody>
          <a:bodyPr wrap="none">
            <a:spAutoFit/>
          </a:bodyPr>
          <a:lstStyle/>
          <a:p>
            <a:r>
              <a:rPr lang="en-US" dirty="0"/>
              <a:t>Photo Credit: Graeme Oxby</a:t>
            </a:r>
          </a:p>
        </p:txBody>
      </p:sp>
      <p:sp>
        <p:nvSpPr>
          <p:cNvPr id="3" name="Rectangle 2"/>
          <p:cNvSpPr/>
          <p:nvPr/>
        </p:nvSpPr>
        <p:spPr>
          <a:xfrm>
            <a:off x="7543800" y="6081355"/>
            <a:ext cx="1592103" cy="246221"/>
          </a:xfrm>
          <a:prstGeom prst="rect">
            <a:avLst/>
          </a:prstGeom>
        </p:spPr>
        <p:txBody>
          <a:bodyPr wrap="none">
            <a:spAutoFit/>
          </a:bodyPr>
          <a:lstStyle/>
          <a:p>
            <a:pPr lvl="0"/>
            <a:r>
              <a:rPr lang="en-US" sz="1000" dirty="0" smtClean="0">
                <a:solidFill>
                  <a:srgbClr val="2C2C2C"/>
                </a:solidFill>
              </a:rPr>
              <a:t>Source: </a:t>
            </a:r>
            <a:r>
              <a:rPr lang="en-US" sz="1000" dirty="0">
                <a:solidFill>
                  <a:srgbClr val="2C2C2C"/>
                </a:solidFill>
              </a:rPr>
              <a:t>WOODWORKS!</a:t>
            </a:r>
            <a:endParaRPr lang="en-US" dirty="0">
              <a:solidFill>
                <a:srgbClr val="2C2C2C"/>
              </a:solidFill>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066800"/>
            <a:ext cx="5291137"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557355"/>
            <a:ext cx="58404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50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t>Toronto Public Library, </a:t>
            </a:r>
            <a:r>
              <a:rPr lang="en-US" b="0" dirty="0" smtClean="0"/>
              <a:t/>
            </a:r>
            <a:br>
              <a:rPr lang="en-US" b="0" dirty="0" smtClean="0"/>
            </a:br>
            <a:r>
              <a:rPr lang="en-US" b="0" dirty="0" smtClean="0"/>
              <a:t>Scarborough </a:t>
            </a:r>
            <a:r>
              <a:rPr lang="en-US" b="0" dirty="0"/>
              <a:t>Civic Centre Branch</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81</a:t>
            </a:fld>
            <a:endParaRPr lang="en-CA" dirty="0"/>
          </a:p>
        </p:txBody>
      </p:sp>
      <p:pic>
        <p:nvPicPr>
          <p:cNvPr id="7170"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1371600"/>
            <a:ext cx="8688732" cy="419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105400" y="5562600"/>
            <a:ext cx="3813929" cy="369332"/>
          </a:xfrm>
          <a:prstGeom prst="rect">
            <a:avLst/>
          </a:prstGeom>
        </p:spPr>
        <p:txBody>
          <a:bodyPr wrap="none">
            <a:spAutoFit/>
          </a:bodyPr>
          <a:lstStyle/>
          <a:p>
            <a:r>
              <a:rPr lang="it-IT" dirty="0"/>
              <a:t>Photo Credits: Ben Rahn / A-Frame</a:t>
            </a:r>
            <a:endParaRPr lang="en-US" dirty="0"/>
          </a:p>
        </p:txBody>
      </p:sp>
      <p:sp>
        <p:nvSpPr>
          <p:cNvPr id="3" name="Rectangle 2"/>
          <p:cNvSpPr/>
          <p:nvPr/>
        </p:nvSpPr>
        <p:spPr>
          <a:xfrm>
            <a:off x="7179510" y="6096000"/>
            <a:ext cx="1592103" cy="246221"/>
          </a:xfrm>
          <a:prstGeom prst="rect">
            <a:avLst/>
          </a:prstGeom>
        </p:spPr>
        <p:txBody>
          <a:bodyPr wrap="none">
            <a:spAutoFit/>
          </a:bodyPr>
          <a:lstStyle/>
          <a:p>
            <a:pPr lvl="0"/>
            <a:r>
              <a:rPr lang="en-US" sz="1000" dirty="0" smtClean="0">
                <a:solidFill>
                  <a:srgbClr val="2C2C2C"/>
                </a:solidFill>
              </a:rPr>
              <a:t>Source: </a:t>
            </a:r>
            <a:r>
              <a:rPr lang="en-US" sz="1000" dirty="0">
                <a:solidFill>
                  <a:srgbClr val="2C2C2C"/>
                </a:solidFill>
              </a:rPr>
              <a:t>WOODWORKS!</a:t>
            </a:r>
            <a:endParaRPr lang="en-US" dirty="0">
              <a:solidFill>
                <a:srgbClr val="2C2C2C"/>
              </a:solidFill>
            </a:endParaRPr>
          </a:p>
        </p:txBody>
      </p:sp>
    </p:spTree>
    <p:extLst>
      <p:ext uri="{BB962C8B-B14F-4D97-AF65-F5344CB8AC3E}">
        <p14:creationId xmlns:p14="http://schemas.microsoft.com/office/powerpoint/2010/main" val="17742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p>
            <a:pPr algn="ctr"/>
            <a:r>
              <a:rPr lang="en-US" dirty="0"/>
              <a:t>Windsor, </a:t>
            </a:r>
            <a:r>
              <a:rPr lang="en-US" dirty="0" smtClean="0"/>
              <a:t>Ontario </a:t>
            </a:r>
            <a:br>
              <a:rPr lang="en-US" dirty="0" smtClean="0"/>
            </a:br>
            <a:r>
              <a:rPr lang="en-US" dirty="0" smtClean="0"/>
              <a:t>Ed </a:t>
            </a:r>
            <a:r>
              <a:rPr lang="en-US" dirty="0"/>
              <a:t>Lumley Centre for Engineering Innovation</a:t>
            </a:r>
          </a:p>
        </p:txBody>
      </p:sp>
      <p:sp>
        <p:nvSpPr>
          <p:cNvPr id="4" name="Slide Number Placeholder 3"/>
          <p:cNvSpPr>
            <a:spLocks noGrp="1"/>
          </p:cNvSpPr>
          <p:nvPr>
            <p:ph type="sldNum" sz="quarter" idx="4"/>
          </p:nvPr>
        </p:nvSpPr>
        <p:spPr/>
        <p:txBody>
          <a:bodyPr/>
          <a:lstStyle/>
          <a:p>
            <a:fld id="{D5318631-5C24-4821-B8D4-FEB4A0C6167F}" type="slidenum">
              <a:rPr lang="en-CA" smtClean="0"/>
              <a:pPr/>
              <a:t>82</a:t>
            </a:fld>
            <a:endParaRPr lang="en-CA"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19400" y="2057400"/>
            <a:ext cx="5673862" cy="184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305299"/>
            <a:ext cx="159067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031" y="1524000"/>
            <a:ext cx="2438400" cy="422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781800" y="6230779"/>
            <a:ext cx="1592103" cy="246221"/>
          </a:xfrm>
          <a:prstGeom prst="rect">
            <a:avLst/>
          </a:prstGeom>
        </p:spPr>
        <p:txBody>
          <a:bodyPr wrap="none">
            <a:spAutoFit/>
          </a:bodyPr>
          <a:lstStyle/>
          <a:p>
            <a:pPr lvl="0"/>
            <a:r>
              <a:rPr lang="en-US" sz="1000" dirty="0" smtClean="0">
                <a:solidFill>
                  <a:srgbClr val="2C2C2C"/>
                </a:solidFill>
              </a:rPr>
              <a:t>Source: </a:t>
            </a:r>
            <a:r>
              <a:rPr lang="en-US" sz="1000" dirty="0">
                <a:solidFill>
                  <a:srgbClr val="2C2C2C"/>
                </a:solidFill>
              </a:rPr>
              <a:t>WOODWORKS!</a:t>
            </a:r>
            <a:endParaRPr lang="en-US" dirty="0">
              <a:solidFill>
                <a:srgbClr val="2C2C2C"/>
              </a:solidFill>
            </a:endParaRPr>
          </a:p>
        </p:txBody>
      </p:sp>
    </p:spTree>
    <p:extLst>
      <p:ext uri="{BB962C8B-B14F-4D97-AF65-F5344CB8AC3E}">
        <p14:creationId xmlns:p14="http://schemas.microsoft.com/office/powerpoint/2010/main" val="422181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Kenora Discovery Centre</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83</a:t>
            </a:fld>
            <a:endParaRPr lang="en-C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5029200" cy="494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1524000"/>
            <a:ext cx="4871939"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629400" y="5486400"/>
            <a:ext cx="1467068" cy="246221"/>
          </a:xfrm>
          <a:prstGeom prst="rect">
            <a:avLst/>
          </a:prstGeom>
        </p:spPr>
        <p:txBody>
          <a:bodyPr wrap="none">
            <a:spAutoFit/>
          </a:bodyPr>
          <a:lstStyle/>
          <a:p>
            <a:pPr lvl="0"/>
            <a:r>
              <a:rPr lang="en-US" sz="1000" dirty="0" smtClean="0">
                <a:solidFill>
                  <a:srgbClr val="2C2C2C"/>
                </a:solidFill>
              </a:rPr>
              <a:t>Source: City of Kenora</a:t>
            </a:r>
            <a:endParaRPr lang="en-US" dirty="0">
              <a:solidFill>
                <a:srgbClr val="2C2C2C"/>
              </a:solidFill>
            </a:endParaRPr>
          </a:p>
        </p:txBody>
      </p:sp>
    </p:spTree>
    <p:extLst>
      <p:ext uri="{BB962C8B-B14F-4D97-AF65-F5344CB8AC3E}">
        <p14:creationId xmlns:p14="http://schemas.microsoft.com/office/powerpoint/2010/main" val="251393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City Hall Temiskaming Shores</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84</a:t>
            </a:fld>
            <a:endParaRPr lang="en-CA" dirty="0"/>
          </a:p>
        </p:txBody>
      </p:sp>
      <p:pic>
        <p:nvPicPr>
          <p:cNvPr id="3074" name="Picture 2"/>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1001474" y="1371600"/>
            <a:ext cx="7151926"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248400" y="6324600"/>
            <a:ext cx="2215671" cy="246221"/>
          </a:xfrm>
          <a:prstGeom prst="rect">
            <a:avLst/>
          </a:prstGeom>
        </p:spPr>
        <p:txBody>
          <a:bodyPr wrap="none">
            <a:spAutoFit/>
          </a:bodyPr>
          <a:lstStyle/>
          <a:p>
            <a:pPr lvl="0"/>
            <a:r>
              <a:rPr lang="en-US" sz="1000" dirty="0" smtClean="0">
                <a:solidFill>
                  <a:srgbClr val="2C2C2C"/>
                </a:solidFill>
              </a:rPr>
              <a:t>Source: </a:t>
            </a:r>
            <a:r>
              <a:rPr lang="en-US" sz="1000" dirty="0">
                <a:solidFill>
                  <a:srgbClr val="2C2C2C"/>
                </a:solidFill>
              </a:rPr>
              <a:t>City of Timiskaming Shores</a:t>
            </a:r>
            <a:endParaRPr lang="en-US" dirty="0">
              <a:solidFill>
                <a:srgbClr val="2C2C2C"/>
              </a:solidFill>
            </a:endParaRP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81200" y="1591936"/>
            <a:ext cx="6629397" cy="4446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48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North Vancouver City Hall – Strand Lumber from Kenora Weyerhaeuser Mill</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85</a:t>
            </a:fld>
            <a:endParaRPr lang="en-CA"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0744" y="1524000"/>
            <a:ext cx="7186456" cy="4756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858000" y="6324600"/>
            <a:ext cx="1592103" cy="246221"/>
          </a:xfrm>
          <a:prstGeom prst="rect">
            <a:avLst/>
          </a:prstGeom>
        </p:spPr>
        <p:txBody>
          <a:bodyPr wrap="none">
            <a:spAutoFit/>
          </a:bodyPr>
          <a:lstStyle/>
          <a:p>
            <a:pPr lvl="0"/>
            <a:r>
              <a:rPr lang="en-US" sz="1000" dirty="0" smtClean="0">
                <a:solidFill>
                  <a:srgbClr val="2C2C2C"/>
                </a:solidFill>
              </a:rPr>
              <a:t>Source: </a:t>
            </a:r>
            <a:r>
              <a:rPr lang="en-US" sz="1000" dirty="0">
                <a:solidFill>
                  <a:srgbClr val="2C2C2C"/>
                </a:solidFill>
              </a:rPr>
              <a:t>WOODWORKS!</a:t>
            </a:r>
            <a:endParaRPr lang="en-US" dirty="0">
              <a:solidFill>
                <a:srgbClr val="2C2C2C"/>
              </a:solidFill>
            </a:endParaRPr>
          </a:p>
        </p:txBody>
      </p:sp>
    </p:spTree>
    <p:extLst>
      <p:ext uri="{BB962C8B-B14F-4D97-AF65-F5344CB8AC3E}">
        <p14:creationId xmlns:p14="http://schemas.microsoft.com/office/powerpoint/2010/main" val="39554581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38545"/>
          <a:stretch/>
        </p:blipFill>
        <p:spPr>
          <a:xfrm>
            <a:off x="87019" y="785949"/>
            <a:ext cx="8980781" cy="5005251"/>
          </a:xfrm>
          <a:prstGeom prst="rect">
            <a:avLst/>
          </a:prstGeom>
        </p:spPr>
      </p:pic>
      <p:sp>
        <p:nvSpPr>
          <p:cNvPr id="6" name="TextBox 5"/>
          <p:cNvSpPr txBox="1"/>
          <p:nvPr/>
        </p:nvSpPr>
        <p:spPr>
          <a:xfrm>
            <a:off x="609600" y="1219200"/>
            <a:ext cx="2895600" cy="369332"/>
          </a:xfrm>
          <a:prstGeom prst="rect">
            <a:avLst/>
          </a:prstGeom>
          <a:noFill/>
        </p:spPr>
        <p:txBody>
          <a:bodyPr wrap="square" rtlCol="0">
            <a:spAutoFit/>
          </a:bodyPr>
          <a:lstStyle/>
          <a:p>
            <a:r>
              <a:rPr lang="en-US" dirty="0" smtClean="0">
                <a:solidFill>
                  <a:srgbClr val="2C2C2C"/>
                </a:solidFill>
              </a:rPr>
              <a:t>T</a:t>
            </a:r>
            <a:endParaRPr lang="en-US" dirty="0">
              <a:solidFill>
                <a:srgbClr val="2C2C2C"/>
              </a:solidFill>
            </a:endParaRPr>
          </a:p>
        </p:txBody>
      </p:sp>
      <p:sp>
        <p:nvSpPr>
          <p:cNvPr id="7" name="Rectangle 6"/>
          <p:cNvSpPr/>
          <p:nvPr/>
        </p:nvSpPr>
        <p:spPr>
          <a:xfrm>
            <a:off x="228600" y="1066800"/>
            <a:ext cx="3048000" cy="2743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smtClean="0">
                <a:solidFill>
                  <a:srgbClr val="212121"/>
                </a:solidFill>
              </a:rPr>
              <a:t>Time to Grow a Building</a:t>
            </a:r>
          </a:p>
          <a:p>
            <a:endParaRPr lang="en-US" sz="1600" dirty="0" smtClean="0">
              <a:solidFill>
                <a:srgbClr val="212121"/>
              </a:solidFill>
            </a:endParaRPr>
          </a:p>
          <a:p>
            <a:pPr marL="285750" indent="-285750">
              <a:buFont typeface="Arial" panose="020B0604020202020204" pitchFamily="34" charset="0"/>
              <a:buChar char="•"/>
            </a:pPr>
            <a:r>
              <a:rPr lang="en-US" sz="1600" dirty="0" smtClean="0">
                <a:solidFill>
                  <a:srgbClr val="212121"/>
                </a:solidFill>
              </a:rPr>
              <a:t>Average Midrise 2.5 M </a:t>
            </a:r>
            <a:r>
              <a:rPr lang="en-US" sz="1600" dirty="0" err="1" smtClean="0">
                <a:solidFill>
                  <a:srgbClr val="212121"/>
                </a:solidFill>
              </a:rPr>
              <a:t>Bd</a:t>
            </a:r>
            <a:r>
              <a:rPr lang="en-US" sz="1600" dirty="0" smtClean="0">
                <a:solidFill>
                  <a:srgbClr val="212121"/>
                </a:solidFill>
              </a:rPr>
              <a:t> </a:t>
            </a:r>
            <a:r>
              <a:rPr lang="en-US" sz="1600" dirty="0" err="1" smtClean="0">
                <a:solidFill>
                  <a:srgbClr val="212121"/>
                </a:solidFill>
              </a:rPr>
              <a:t>ft</a:t>
            </a:r>
            <a:endParaRPr lang="en-US" sz="1600" dirty="0" smtClean="0">
              <a:solidFill>
                <a:srgbClr val="212121"/>
              </a:solidFill>
            </a:endParaRPr>
          </a:p>
          <a:p>
            <a:endParaRPr lang="en-US" sz="1600" dirty="0" smtClean="0">
              <a:solidFill>
                <a:srgbClr val="212121"/>
              </a:solidFill>
            </a:endParaRPr>
          </a:p>
          <a:p>
            <a:pPr marL="285750" indent="-285750">
              <a:buFont typeface="Arial" panose="020B0604020202020204" pitchFamily="34" charset="0"/>
              <a:buChar char="•"/>
            </a:pPr>
            <a:r>
              <a:rPr lang="en-US" sz="1600" dirty="0" smtClean="0">
                <a:solidFill>
                  <a:srgbClr val="212121"/>
                </a:solidFill>
              </a:rPr>
              <a:t>Carbon stored 4,455 metric tons of CO</a:t>
            </a:r>
            <a:r>
              <a:rPr lang="en-US" sz="1600" baseline="-25000" dirty="0" smtClean="0">
                <a:solidFill>
                  <a:srgbClr val="212121"/>
                </a:solidFill>
              </a:rPr>
              <a:t>2 </a:t>
            </a:r>
            <a:endParaRPr lang="en-US" sz="1600" dirty="0" smtClean="0">
              <a:solidFill>
                <a:srgbClr val="212121"/>
              </a:solidFill>
            </a:endParaRPr>
          </a:p>
          <a:p>
            <a:pPr marL="285750" indent="-285750">
              <a:buFont typeface="Arial" panose="020B0604020202020204" pitchFamily="34" charset="0"/>
              <a:buChar char="•"/>
            </a:pPr>
            <a:endParaRPr lang="en-US" sz="1600" dirty="0" smtClean="0">
              <a:solidFill>
                <a:srgbClr val="212121"/>
              </a:solidFill>
            </a:endParaRPr>
          </a:p>
          <a:p>
            <a:pPr marL="285750" indent="-285750">
              <a:buFont typeface="Arial" panose="020B0604020202020204" pitchFamily="34" charset="0"/>
              <a:buChar char="•"/>
            </a:pPr>
            <a:r>
              <a:rPr lang="en-US" sz="1600" dirty="0" smtClean="0">
                <a:solidFill>
                  <a:srgbClr val="212121"/>
                </a:solidFill>
              </a:rPr>
              <a:t>Time it takes North American forests to grow this much wood is </a:t>
            </a:r>
            <a:r>
              <a:rPr lang="en-US" sz="1600" u="sng" dirty="0" smtClean="0">
                <a:solidFill>
                  <a:srgbClr val="212121"/>
                </a:solidFill>
              </a:rPr>
              <a:t>17 minutes</a:t>
            </a:r>
          </a:p>
        </p:txBody>
      </p:sp>
      <p:sp>
        <p:nvSpPr>
          <p:cNvPr id="5" name="Title 1"/>
          <p:cNvSpPr>
            <a:spLocks noGrp="1"/>
          </p:cNvSpPr>
          <p:nvPr>
            <p:ph type="title"/>
          </p:nvPr>
        </p:nvSpPr>
        <p:spPr>
          <a:xfrm>
            <a:off x="185624" y="0"/>
            <a:ext cx="8784976" cy="762000"/>
          </a:xfrm>
        </p:spPr>
        <p:txBody>
          <a:bodyPr/>
          <a:lstStyle/>
          <a:p>
            <a:pPr algn="ctr"/>
            <a:r>
              <a:rPr lang="en-US" dirty="0" smtClean="0"/>
              <a:t>Time To Grow A Building</a:t>
            </a:r>
            <a:endParaRPr lang="en-US" dirty="0"/>
          </a:p>
        </p:txBody>
      </p:sp>
      <p:sp>
        <p:nvSpPr>
          <p:cNvPr id="8" name="TextBox 7"/>
          <p:cNvSpPr txBox="1"/>
          <p:nvPr/>
        </p:nvSpPr>
        <p:spPr>
          <a:xfrm>
            <a:off x="7436224" y="5984866"/>
            <a:ext cx="1600200" cy="246221"/>
          </a:xfrm>
          <a:prstGeom prst="rect">
            <a:avLst/>
          </a:prstGeom>
          <a:noFill/>
        </p:spPr>
        <p:txBody>
          <a:bodyPr wrap="square" rtlCol="0">
            <a:spAutoFit/>
          </a:bodyPr>
          <a:lstStyle/>
          <a:p>
            <a:pPr lvl="0"/>
            <a:r>
              <a:rPr lang="en-US" sz="1000" dirty="0" smtClean="0">
                <a:solidFill>
                  <a:srgbClr val="2C2C2C"/>
                </a:solidFill>
              </a:rPr>
              <a:t>Source: </a:t>
            </a:r>
            <a:r>
              <a:rPr lang="en-US" sz="1000" dirty="0" err="1" smtClean="0">
                <a:solidFill>
                  <a:srgbClr val="2C2C2C"/>
                </a:solidFill>
              </a:rPr>
              <a:t>WoodWorks</a:t>
            </a:r>
            <a:r>
              <a:rPr lang="en-US" sz="1000" dirty="0" smtClean="0">
                <a:solidFill>
                  <a:srgbClr val="2C2C2C"/>
                </a:solidFill>
              </a:rPr>
              <a:t>!</a:t>
            </a:r>
            <a:endParaRPr lang="en-US" dirty="0">
              <a:solidFill>
                <a:srgbClr val="2C2C2C"/>
              </a:solidFill>
            </a:endParaRPr>
          </a:p>
        </p:txBody>
      </p:sp>
    </p:spTree>
    <p:extLst>
      <p:ext uri="{BB962C8B-B14F-4D97-AF65-F5344CB8AC3E}">
        <p14:creationId xmlns:p14="http://schemas.microsoft.com/office/powerpoint/2010/main" val="370630312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Economic Impact of Forest Industry in Ontario</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87</a:t>
            </a:fld>
            <a:endParaRPr lang="en-CA"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461247"/>
            <a:ext cx="32289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2600"/>
            <a:ext cx="364871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922" y="4343400"/>
            <a:ext cx="556577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8080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Benefits to Communities</a:t>
            </a:r>
            <a:endParaRPr lang="en-US" dirty="0"/>
          </a:p>
        </p:txBody>
      </p:sp>
      <p:sp>
        <p:nvSpPr>
          <p:cNvPr id="11" name="Text Placeholder 10"/>
          <p:cNvSpPr>
            <a:spLocks noGrp="1"/>
          </p:cNvSpPr>
          <p:nvPr>
            <p:ph type="body" sz="quarter" idx="16"/>
          </p:nvPr>
        </p:nvSpPr>
        <p:spPr/>
        <p:txBody>
          <a:bodyPr/>
          <a:lstStyle/>
          <a:p>
            <a:endParaRPr lang="en-US" dirty="0"/>
          </a:p>
        </p:txBody>
      </p:sp>
      <p:sp>
        <p:nvSpPr>
          <p:cNvPr id="12" name="Text Placeholder 11"/>
          <p:cNvSpPr>
            <a:spLocks noGrp="1"/>
          </p:cNvSpPr>
          <p:nvPr>
            <p:ph type="body" sz="quarter" idx="17"/>
          </p:nvPr>
        </p:nvSpPr>
        <p:spPr/>
        <p:txBody>
          <a:bodyPr/>
          <a:lstStyle/>
          <a:p>
            <a:pPr lvl="0">
              <a:buClr>
                <a:srgbClr val="ED6E00"/>
              </a:buClr>
            </a:pPr>
            <a:r>
              <a:rPr lang="en-US" sz="2600" dirty="0">
                <a:solidFill>
                  <a:srgbClr val="2C2C2C">
                    <a:lumMod val="75000"/>
                  </a:srgbClr>
                </a:solidFill>
              </a:rPr>
              <a:t>Over 260 forestry dependent communities in the province.</a:t>
            </a:r>
          </a:p>
          <a:p>
            <a:pPr lvl="0">
              <a:buClr>
                <a:srgbClr val="ED6E00"/>
              </a:buClr>
            </a:pPr>
            <a:r>
              <a:rPr lang="en-US" sz="2600" dirty="0">
                <a:solidFill>
                  <a:srgbClr val="2C2C2C">
                    <a:lumMod val="75000"/>
                  </a:srgbClr>
                </a:solidFill>
              </a:rPr>
              <a:t>Benefits across the province, including </a:t>
            </a:r>
            <a:r>
              <a:rPr lang="en-US" sz="2600" dirty="0" smtClean="0">
                <a:solidFill>
                  <a:srgbClr val="2C2C2C">
                    <a:lumMod val="75000"/>
                  </a:srgbClr>
                </a:solidFill>
              </a:rPr>
              <a:t>Southern Ontario</a:t>
            </a:r>
            <a:r>
              <a:rPr lang="en-US" sz="2600" dirty="0">
                <a:solidFill>
                  <a:srgbClr val="2C2C2C">
                    <a:lumMod val="75000"/>
                  </a:srgbClr>
                </a:solidFill>
              </a:rPr>
              <a:t>.</a:t>
            </a:r>
          </a:p>
          <a:p>
            <a:pPr lvl="0">
              <a:buClr>
                <a:srgbClr val="ED6E00"/>
              </a:buClr>
            </a:pPr>
            <a:r>
              <a:rPr lang="en-US" sz="2600" dirty="0">
                <a:solidFill>
                  <a:srgbClr val="2C2C2C">
                    <a:lumMod val="75000"/>
                  </a:srgbClr>
                </a:solidFill>
              </a:rPr>
              <a:t>Majority of very and high dependency communities in the north, where other opportunities may be limited.</a:t>
            </a:r>
          </a:p>
          <a:p>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88</a:t>
            </a:fld>
            <a:endParaRPr lang="en-CA"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97295"/>
            <a:ext cx="4343400" cy="475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543800" y="6230779"/>
            <a:ext cx="1600200" cy="246221"/>
          </a:xfrm>
          <a:prstGeom prst="rect">
            <a:avLst/>
          </a:prstGeom>
          <a:noFill/>
        </p:spPr>
        <p:txBody>
          <a:bodyPr wrap="square" rtlCol="0">
            <a:spAutoFit/>
          </a:bodyPr>
          <a:lstStyle/>
          <a:p>
            <a:pPr lvl="0"/>
            <a:r>
              <a:rPr lang="en-US" sz="1000" dirty="0" smtClean="0">
                <a:solidFill>
                  <a:srgbClr val="2C2C2C"/>
                </a:solidFill>
              </a:rPr>
              <a:t>Source: Scott Jackson</a:t>
            </a:r>
            <a:endParaRPr lang="en-US" dirty="0">
              <a:solidFill>
                <a:srgbClr val="2C2C2C"/>
              </a:solidFill>
            </a:endParaRPr>
          </a:p>
        </p:txBody>
      </p:sp>
    </p:spTree>
    <p:extLst>
      <p:ext uri="{BB962C8B-B14F-4D97-AF65-F5344CB8AC3E}">
        <p14:creationId xmlns:p14="http://schemas.microsoft.com/office/powerpoint/2010/main" val="105434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Forest Industry Employment - Ontario</a:t>
            </a:r>
            <a:endParaRPr lang="en-US" dirty="0"/>
          </a:p>
        </p:txBody>
      </p:sp>
      <p:sp>
        <p:nvSpPr>
          <p:cNvPr id="3" name="Text Placeholder 2"/>
          <p:cNvSpPr>
            <a:spLocks noGrp="1"/>
          </p:cNvSpPr>
          <p:nvPr>
            <p:ph type="body" sz="quarter" idx="16"/>
          </p:nvPr>
        </p:nvSpPr>
        <p:spPr/>
        <p:txBody>
          <a:bodyPr/>
          <a:lstStyle/>
          <a:p>
            <a:endParaRPr lang="en-US" dirty="0"/>
          </a:p>
        </p:txBody>
      </p:sp>
      <p:sp>
        <p:nvSpPr>
          <p:cNvPr id="4" name="Text Placeholder 3"/>
          <p:cNvSpPr>
            <a:spLocks noGrp="1"/>
          </p:cNvSpPr>
          <p:nvPr>
            <p:ph type="body" sz="quarter" idx="17"/>
          </p:nvPr>
        </p:nvSpPr>
        <p:spPr/>
        <p:txBody>
          <a:bodyPr/>
          <a:lstStyle/>
          <a:p>
            <a:r>
              <a:rPr lang="en-US" dirty="0" smtClean="0"/>
              <a:t>Tens of thousands of jobs.</a:t>
            </a:r>
          </a:p>
          <a:p>
            <a:r>
              <a:rPr lang="en-US" dirty="0" smtClean="0"/>
              <a:t>Good wages.</a:t>
            </a:r>
          </a:p>
          <a:p>
            <a:r>
              <a:rPr lang="en-US" dirty="0" smtClean="0"/>
              <a:t>Often in areas with few alternative options.</a:t>
            </a:r>
            <a:endParaRPr lang="en-US" dirty="0"/>
          </a:p>
        </p:txBody>
      </p:sp>
      <p:sp>
        <p:nvSpPr>
          <p:cNvPr id="5" name="Slide Number Placeholder 4"/>
          <p:cNvSpPr>
            <a:spLocks noGrp="1"/>
          </p:cNvSpPr>
          <p:nvPr>
            <p:ph type="sldNum" sz="quarter" idx="4"/>
          </p:nvPr>
        </p:nvSpPr>
        <p:spPr/>
        <p:txBody>
          <a:bodyPr/>
          <a:lstStyle/>
          <a:p>
            <a:fld id="{D5318631-5C24-4821-B8D4-FEB4A0C6167F}" type="slidenum">
              <a:rPr lang="en-CA" smtClean="0"/>
              <a:pPr/>
              <a:t>89</a:t>
            </a:fld>
            <a:endParaRPr lang="en-CA"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910" y="1524000"/>
            <a:ext cx="4401471" cy="462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18450" y="6025276"/>
            <a:ext cx="1452642" cy="246221"/>
          </a:xfrm>
          <a:prstGeom prst="rect">
            <a:avLst/>
          </a:prstGeom>
        </p:spPr>
        <p:txBody>
          <a:bodyPr wrap="none">
            <a:spAutoFit/>
          </a:bodyPr>
          <a:lstStyle/>
          <a:p>
            <a:pPr lvl="0"/>
            <a:r>
              <a:rPr lang="en-US" sz="1000" dirty="0" smtClean="0">
                <a:solidFill>
                  <a:srgbClr val="2C2C2C"/>
                </a:solidFill>
              </a:rPr>
              <a:t>Source: </a:t>
            </a:r>
            <a:r>
              <a:rPr lang="en-US" sz="1000" dirty="0">
                <a:solidFill>
                  <a:srgbClr val="2C2C2C"/>
                </a:solidFill>
              </a:rPr>
              <a:t>Scott Jackson</a:t>
            </a:r>
            <a:endParaRPr lang="en-US" dirty="0">
              <a:solidFill>
                <a:srgbClr val="2C2C2C"/>
              </a:solidFill>
            </a:endParaRPr>
          </a:p>
        </p:txBody>
      </p:sp>
    </p:spTree>
    <p:extLst>
      <p:ext uri="{BB962C8B-B14F-4D97-AF65-F5344CB8AC3E}">
        <p14:creationId xmlns:p14="http://schemas.microsoft.com/office/powerpoint/2010/main" val="205378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Agenda</a:t>
            </a:r>
            <a:endParaRPr lang="en-US" dirty="0"/>
          </a:p>
        </p:txBody>
      </p:sp>
      <p:sp>
        <p:nvSpPr>
          <p:cNvPr id="3" name="Content Placeholder 2"/>
          <p:cNvSpPr>
            <a:spLocks noGrp="1"/>
          </p:cNvSpPr>
          <p:nvPr>
            <p:ph idx="1"/>
          </p:nvPr>
        </p:nvSpPr>
        <p:spPr>
          <a:xfrm>
            <a:off x="179512" y="1066800"/>
            <a:ext cx="8784976" cy="4525963"/>
          </a:xfrm>
        </p:spPr>
        <p:txBody>
          <a:bodyPr/>
          <a:lstStyle/>
          <a:p>
            <a:r>
              <a:rPr lang="en-US" dirty="0" smtClean="0"/>
              <a:t>Forest Succession in Northern Ontario</a:t>
            </a:r>
          </a:p>
          <a:p>
            <a:r>
              <a:rPr lang="en-US" dirty="0"/>
              <a:t>Carbon </a:t>
            </a:r>
            <a:r>
              <a:rPr lang="en-US" dirty="0" smtClean="0"/>
              <a:t>Cycle </a:t>
            </a:r>
            <a:r>
              <a:rPr lang="en-US" dirty="0"/>
              <a:t>Impacts </a:t>
            </a:r>
            <a:r>
              <a:rPr lang="en-US" dirty="0" smtClean="0"/>
              <a:t>of Forest Operations and Forest Products</a:t>
            </a:r>
          </a:p>
          <a:p>
            <a:r>
              <a:rPr lang="en-US" dirty="0" smtClean="0"/>
              <a:t>Woodland </a:t>
            </a:r>
            <a:r>
              <a:rPr lang="en-US" dirty="0"/>
              <a:t>Caribou and Forest </a:t>
            </a:r>
            <a:r>
              <a:rPr lang="en-US" dirty="0" smtClean="0"/>
              <a:t>Management in Northern Ontario</a:t>
            </a:r>
          </a:p>
          <a:p>
            <a:r>
              <a:rPr lang="en-US" dirty="0"/>
              <a:t>Use of Wood in Everyday </a:t>
            </a:r>
            <a:r>
              <a:rPr lang="en-US" dirty="0" smtClean="0"/>
              <a:t>Life</a:t>
            </a:r>
            <a:endParaRPr lang="en-US" dirty="0"/>
          </a:p>
          <a:p>
            <a:r>
              <a:rPr lang="en-US" dirty="0" smtClean="0"/>
              <a:t>Economic Impact of Forestry in Ontario</a:t>
            </a:r>
          </a:p>
          <a:p>
            <a:r>
              <a:rPr lang="en-US" dirty="0" smtClean="0"/>
              <a:t>Summary</a:t>
            </a:r>
          </a:p>
          <a:p>
            <a:r>
              <a:rPr lang="en-US" u="sng" dirty="0" smtClean="0"/>
              <a:t>Please save questions for the end.</a:t>
            </a:r>
            <a:endParaRPr lang="en-US" u="sng"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9</a:t>
            </a:fld>
            <a:endParaRPr lang="en-CA" dirty="0"/>
          </a:p>
        </p:txBody>
      </p:sp>
    </p:spTree>
    <p:extLst>
      <p:ext uri="{BB962C8B-B14F-4D97-AF65-F5344CB8AC3E}">
        <p14:creationId xmlns:p14="http://schemas.microsoft.com/office/powerpoint/2010/main" val="215289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Royalties, Taxes and Other Benefits</a:t>
            </a:r>
            <a:endParaRPr lang="en-US" dirty="0"/>
          </a:p>
        </p:txBody>
      </p:sp>
      <p:sp>
        <p:nvSpPr>
          <p:cNvPr id="7" name="Content Placeholder 6"/>
          <p:cNvSpPr>
            <a:spLocks noGrp="1"/>
          </p:cNvSpPr>
          <p:nvPr>
            <p:ph idx="1"/>
          </p:nvPr>
        </p:nvSpPr>
        <p:spPr/>
        <p:txBody>
          <a:bodyPr/>
          <a:lstStyle/>
          <a:p>
            <a:r>
              <a:rPr lang="en-US" dirty="0" smtClean="0"/>
              <a:t>Royalties as high as $130 million per year.</a:t>
            </a:r>
          </a:p>
          <a:p>
            <a:r>
              <a:rPr lang="en-US" dirty="0" smtClean="0"/>
              <a:t>Billions of dollars in taxes to all three orders of government per year.</a:t>
            </a:r>
          </a:p>
          <a:p>
            <a:r>
              <a:rPr lang="en-US" dirty="0" smtClean="0"/>
              <a:t>Historically, one of the largest contributors to the balance of trade.</a:t>
            </a:r>
          </a:p>
          <a:p>
            <a:r>
              <a:rPr lang="en-US" dirty="0" smtClean="0"/>
              <a:t>New money that supports our social programs (e.g. education and health).</a:t>
            </a:r>
            <a:endParaRPr lang="en-US" dirty="0"/>
          </a:p>
        </p:txBody>
      </p:sp>
      <p:sp>
        <p:nvSpPr>
          <p:cNvPr id="5" name="Slide Number Placeholder 4"/>
          <p:cNvSpPr>
            <a:spLocks noGrp="1"/>
          </p:cNvSpPr>
          <p:nvPr>
            <p:ph type="sldNum" sz="quarter" idx="4"/>
          </p:nvPr>
        </p:nvSpPr>
        <p:spPr/>
        <p:txBody>
          <a:bodyPr/>
          <a:lstStyle/>
          <a:p>
            <a:fld id="{D5318631-5C24-4821-B8D4-FEB4A0C6167F}" type="slidenum">
              <a:rPr lang="en-CA" smtClean="0"/>
              <a:pPr/>
              <a:t>90</a:t>
            </a:fld>
            <a:endParaRPr lang="en-CA" dirty="0"/>
          </a:p>
        </p:txBody>
      </p:sp>
      <p:sp>
        <p:nvSpPr>
          <p:cNvPr id="8" name="Rectangle 7"/>
          <p:cNvSpPr/>
          <p:nvPr/>
        </p:nvSpPr>
        <p:spPr>
          <a:xfrm>
            <a:off x="7620000" y="6019800"/>
            <a:ext cx="1452642" cy="246221"/>
          </a:xfrm>
          <a:prstGeom prst="rect">
            <a:avLst/>
          </a:prstGeom>
        </p:spPr>
        <p:txBody>
          <a:bodyPr wrap="none">
            <a:spAutoFit/>
          </a:bodyPr>
          <a:lstStyle/>
          <a:p>
            <a:pPr lvl="0"/>
            <a:r>
              <a:rPr lang="en-US" sz="1000" dirty="0" smtClean="0">
                <a:solidFill>
                  <a:srgbClr val="2C2C2C"/>
                </a:solidFill>
              </a:rPr>
              <a:t>Source: Scott </a:t>
            </a:r>
            <a:r>
              <a:rPr lang="en-US" sz="1000" dirty="0">
                <a:solidFill>
                  <a:srgbClr val="2C2C2C"/>
                </a:solidFill>
              </a:rPr>
              <a:t>Jackson</a:t>
            </a:r>
            <a:endParaRPr lang="en-US" dirty="0">
              <a:solidFill>
                <a:srgbClr val="2C2C2C"/>
              </a:solidFill>
            </a:endParaRPr>
          </a:p>
        </p:txBody>
      </p:sp>
    </p:spTree>
    <p:extLst>
      <p:ext uri="{BB962C8B-B14F-4D97-AF65-F5344CB8AC3E}">
        <p14:creationId xmlns:p14="http://schemas.microsoft.com/office/powerpoint/2010/main" val="250075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Future Potential</a:t>
            </a:r>
            <a:endParaRPr lang="en-US" dirty="0"/>
          </a:p>
        </p:txBody>
      </p:sp>
      <p:sp>
        <p:nvSpPr>
          <p:cNvPr id="3" name="Content Placeholder 2"/>
          <p:cNvSpPr>
            <a:spLocks noGrp="1"/>
          </p:cNvSpPr>
          <p:nvPr>
            <p:ph idx="1"/>
          </p:nvPr>
        </p:nvSpPr>
        <p:spPr>
          <a:xfrm>
            <a:off x="179512" y="1143000"/>
            <a:ext cx="8784976" cy="4525963"/>
          </a:xfrm>
        </p:spPr>
        <p:txBody>
          <a:bodyPr/>
          <a:lstStyle/>
          <a:p>
            <a:r>
              <a:rPr lang="en-US" dirty="0" smtClean="0"/>
              <a:t>Increases </a:t>
            </a:r>
            <a:r>
              <a:rPr lang="en-US" dirty="0"/>
              <a:t>in U.S. housing </a:t>
            </a:r>
            <a:r>
              <a:rPr lang="en-US" dirty="0" smtClean="0"/>
              <a:t>starts.</a:t>
            </a:r>
            <a:endParaRPr lang="en-US" dirty="0"/>
          </a:p>
          <a:p>
            <a:r>
              <a:rPr lang="en-US" dirty="0"/>
              <a:t>Increasing exports to other </a:t>
            </a:r>
            <a:r>
              <a:rPr lang="en-US" dirty="0" smtClean="0"/>
              <a:t>countries.</a:t>
            </a:r>
          </a:p>
          <a:p>
            <a:r>
              <a:rPr lang="en-US" dirty="0"/>
              <a:t>Diversification of </a:t>
            </a:r>
            <a:r>
              <a:rPr lang="en-US" dirty="0" smtClean="0"/>
              <a:t>products.</a:t>
            </a:r>
          </a:p>
          <a:p>
            <a:r>
              <a:rPr lang="en-US" dirty="0"/>
              <a:t>Global demand expected to </a:t>
            </a:r>
            <a:r>
              <a:rPr lang="en-US" dirty="0" smtClean="0"/>
              <a:t>increase.</a:t>
            </a:r>
          </a:p>
          <a:p>
            <a:r>
              <a:rPr lang="en-US" dirty="0"/>
              <a:t>Potential for domestic demand to increase as a result of climate change </a:t>
            </a:r>
            <a:r>
              <a:rPr lang="en-US" dirty="0" smtClean="0"/>
              <a:t>policies.</a:t>
            </a:r>
          </a:p>
          <a:p>
            <a:r>
              <a:rPr lang="en-US" dirty="0"/>
              <a:t>Competing jurisdictions </a:t>
            </a:r>
            <a:r>
              <a:rPr lang="en-US" dirty="0" smtClean="0"/>
              <a:t>focusing </a:t>
            </a:r>
            <a:r>
              <a:rPr lang="en-US" dirty="0"/>
              <a:t>on other markets (less competition</a:t>
            </a:r>
            <a:r>
              <a:rPr lang="en-US" dirty="0" smtClean="0"/>
              <a:t>).</a:t>
            </a:r>
          </a:p>
          <a:p>
            <a:r>
              <a:rPr lang="en-US" dirty="0" smtClean="0"/>
              <a:t>Six </a:t>
            </a:r>
            <a:r>
              <a:rPr lang="en-US" dirty="0" err="1" smtClean="0"/>
              <a:t>storey</a:t>
            </a:r>
            <a:r>
              <a:rPr lang="en-US" dirty="0" smtClean="0"/>
              <a:t> + building opportunities.</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91</a:t>
            </a:fld>
            <a:endParaRPr lang="en-CA" dirty="0"/>
          </a:p>
        </p:txBody>
      </p:sp>
      <p:sp>
        <p:nvSpPr>
          <p:cNvPr id="5" name="Rectangle 4"/>
          <p:cNvSpPr/>
          <p:nvPr/>
        </p:nvSpPr>
        <p:spPr>
          <a:xfrm>
            <a:off x="7239000" y="6123801"/>
            <a:ext cx="1713931" cy="276999"/>
          </a:xfrm>
          <a:prstGeom prst="rect">
            <a:avLst/>
          </a:prstGeom>
        </p:spPr>
        <p:txBody>
          <a:bodyPr wrap="none">
            <a:spAutoFit/>
          </a:bodyPr>
          <a:lstStyle/>
          <a:p>
            <a:pPr lvl="0"/>
            <a:r>
              <a:rPr lang="en-US" sz="1200" dirty="0" smtClean="0">
                <a:solidFill>
                  <a:srgbClr val="2C2C2C"/>
                </a:solidFill>
              </a:rPr>
              <a:t>Source: </a:t>
            </a:r>
            <a:r>
              <a:rPr lang="en-US" sz="1200" dirty="0">
                <a:solidFill>
                  <a:srgbClr val="2C2C2C"/>
                </a:solidFill>
              </a:rPr>
              <a:t>Scott Jackson</a:t>
            </a:r>
          </a:p>
        </p:txBody>
      </p:sp>
    </p:spTree>
    <p:extLst>
      <p:ext uri="{BB962C8B-B14F-4D97-AF65-F5344CB8AC3E}">
        <p14:creationId xmlns:p14="http://schemas.microsoft.com/office/powerpoint/2010/main" val="264146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Environmental Activists and Campaigners</a:t>
            </a:r>
            <a:endParaRPr lang="en-US" dirty="0"/>
          </a:p>
        </p:txBody>
      </p:sp>
      <p:sp>
        <p:nvSpPr>
          <p:cNvPr id="3" name="Content Placeholder 2"/>
          <p:cNvSpPr>
            <a:spLocks noGrp="1"/>
          </p:cNvSpPr>
          <p:nvPr>
            <p:ph idx="1"/>
          </p:nvPr>
        </p:nvSpPr>
        <p:spPr>
          <a:xfrm>
            <a:off x="228600" y="1371600"/>
            <a:ext cx="8784976" cy="4876800"/>
          </a:xfrm>
        </p:spPr>
        <p:txBody>
          <a:bodyPr/>
          <a:lstStyle/>
          <a:p>
            <a:r>
              <a:rPr lang="en-US" dirty="0"/>
              <a:t>Public and </a:t>
            </a:r>
            <a:r>
              <a:rPr lang="en-US" dirty="0" smtClean="0"/>
              <a:t>market based campaigns.</a:t>
            </a:r>
            <a:endParaRPr lang="en-US" dirty="0"/>
          </a:p>
          <a:p>
            <a:r>
              <a:rPr lang="en-US" dirty="0"/>
              <a:t>Targeting the broader sector, specific regions or individual </a:t>
            </a:r>
            <a:r>
              <a:rPr lang="en-US" dirty="0" smtClean="0"/>
              <a:t>companies.</a:t>
            </a:r>
          </a:p>
          <a:p>
            <a:r>
              <a:rPr lang="en-US" dirty="0" smtClean="0"/>
              <a:t>Very </a:t>
            </a:r>
            <a:r>
              <a:rPr lang="en-US" dirty="0"/>
              <a:t>well </a:t>
            </a:r>
            <a:r>
              <a:rPr lang="en-US" dirty="0" smtClean="0"/>
              <a:t>established, coordinated and funded. </a:t>
            </a:r>
          </a:p>
          <a:p>
            <a:r>
              <a:rPr lang="en-US" dirty="0" smtClean="0"/>
              <a:t>Many activists and campaigners are </a:t>
            </a:r>
            <a:r>
              <a:rPr lang="en-US" u="sng" dirty="0"/>
              <a:t>in the business of putting </a:t>
            </a:r>
            <a:r>
              <a:rPr lang="en-US" u="sng" dirty="0" smtClean="0"/>
              <a:t>our industry, our communities and our families out </a:t>
            </a:r>
            <a:r>
              <a:rPr lang="en-US" u="sng" dirty="0"/>
              <a:t>of business </a:t>
            </a:r>
            <a:r>
              <a:rPr lang="en-US" dirty="0"/>
              <a:t>and they are very good at what they </a:t>
            </a:r>
            <a:r>
              <a:rPr lang="en-US" dirty="0" smtClean="0"/>
              <a:t>do!</a:t>
            </a:r>
            <a:endParaRPr lang="en-US" dirty="0"/>
          </a:p>
          <a:p>
            <a:endParaRPr lang="en-US" dirty="0" smtClean="0"/>
          </a:p>
          <a:p>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92</a:t>
            </a:fld>
            <a:endParaRPr lang="en-CA" dirty="0"/>
          </a:p>
        </p:txBody>
      </p:sp>
    </p:spTree>
    <p:extLst>
      <p:ext uri="{BB962C8B-B14F-4D97-AF65-F5344CB8AC3E}">
        <p14:creationId xmlns:p14="http://schemas.microsoft.com/office/powerpoint/2010/main" val="346547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84976" cy="838200"/>
          </a:xfrm>
        </p:spPr>
        <p:txBody>
          <a:bodyPr/>
          <a:lstStyle/>
          <a:p>
            <a:pPr algn="ctr"/>
            <a:r>
              <a:rPr lang="en-US" dirty="0" smtClean="0"/>
              <a:t>What Is Driving This Trend?</a:t>
            </a:r>
            <a:endParaRPr lang="en-US" dirty="0"/>
          </a:p>
        </p:txBody>
      </p:sp>
      <p:sp>
        <p:nvSpPr>
          <p:cNvPr id="3" name="Content Placeholder 2"/>
          <p:cNvSpPr>
            <a:spLocks noGrp="1"/>
          </p:cNvSpPr>
          <p:nvPr>
            <p:ph idx="1"/>
          </p:nvPr>
        </p:nvSpPr>
        <p:spPr>
          <a:xfrm>
            <a:off x="228600" y="762000"/>
            <a:ext cx="4114800" cy="5715000"/>
          </a:xfrm>
        </p:spPr>
        <p:txBody>
          <a:bodyPr/>
          <a:lstStyle/>
          <a:p>
            <a:r>
              <a:rPr lang="en-US" sz="2200" dirty="0" smtClean="0"/>
              <a:t>Increase </a:t>
            </a:r>
            <a:r>
              <a:rPr lang="en-US" sz="2200" dirty="0"/>
              <a:t>in public awareness of environmental </a:t>
            </a:r>
            <a:r>
              <a:rPr lang="en-US" sz="2200" dirty="0" smtClean="0"/>
              <a:t>issues and greater </a:t>
            </a:r>
            <a:r>
              <a:rPr lang="en-US" sz="2200" dirty="0"/>
              <a:t>consideration of environmental issues in policy </a:t>
            </a:r>
            <a:r>
              <a:rPr lang="en-US" sz="2200" dirty="0" smtClean="0"/>
              <a:t>development.</a:t>
            </a:r>
          </a:p>
          <a:p>
            <a:r>
              <a:rPr lang="en-US" sz="2200" dirty="0" smtClean="0"/>
              <a:t>Natural inclinations and/or exposure to anti-logging messaging, particularly among younger people.</a:t>
            </a:r>
          </a:p>
          <a:p>
            <a:r>
              <a:rPr lang="en-US" sz="2200" dirty="0" smtClean="0"/>
              <a:t>Disconnect </a:t>
            </a:r>
            <a:r>
              <a:rPr lang="en-US" sz="2200" dirty="0"/>
              <a:t>between majority of population and what goes on in the forest</a:t>
            </a:r>
            <a:r>
              <a:rPr lang="en-US" sz="2200" dirty="0" smtClean="0"/>
              <a:t>.</a:t>
            </a:r>
          </a:p>
          <a:p>
            <a:r>
              <a:rPr lang="en-US" sz="2200" dirty="0" smtClean="0"/>
              <a:t>All </a:t>
            </a:r>
            <a:r>
              <a:rPr lang="en-US" sz="2200" dirty="0"/>
              <a:t>of these are compounded by the fact that the majority of population </a:t>
            </a:r>
            <a:r>
              <a:rPr lang="en-US" sz="2200" dirty="0" smtClean="0"/>
              <a:t>is in Southern Ontario.</a:t>
            </a:r>
            <a:endParaRPr lang="en-US" sz="2200" dirty="0"/>
          </a:p>
          <a:p>
            <a:pPr marL="0" lvl="0" indent="0">
              <a:spcBef>
                <a:spcPts val="0"/>
              </a:spcBef>
              <a:buClrTx/>
              <a:buNone/>
            </a:pPr>
            <a:endParaRPr lang="en-US" sz="1200" dirty="0" smtClean="0">
              <a:solidFill>
                <a:srgbClr val="2C2C2C"/>
              </a:solidFill>
            </a:endParaRPr>
          </a:p>
          <a:p>
            <a:pPr marL="0" lvl="0" indent="0">
              <a:spcBef>
                <a:spcPts val="0"/>
              </a:spcBef>
              <a:buClrTx/>
              <a:buNone/>
            </a:pPr>
            <a:endParaRPr lang="en-US" sz="1200" dirty="0">
              <a:solidFill>
                <a:srgbClr val="2C2C2C"/>
              </a:solidFill>
            </a:endParaRPr>
          </a:p>
          <a:p>
            <a:pPr marL="0" lvl="0" indent="0">
              <a:spcBef>
                <a:spcPts val="0"/>
              </a:spcBef>
              <a:buClrTx/>
              <a:buNone/>
            </a:pPr>
            <a:endParaRPr lang="en-US" sz="1200" dirty="0" smtClean="0">
              <a:solidFill>
                <a:srgbClr val="2C2C2C"/>
              </a:solidFill>
            </a:endParaRPr>
          </a:p>
          <a:p>
            <a:pPr marL="0" lvl="0" indent="0">
              <a:spcBef>
                <a:spcPts val="0"/>
              </a:spcBef>
              <a:buClrTx/>
              <a:buNone/>
            </a:pPr>
            <a:endParaRPr lang="en-US" sz="1200" dirty="0">
              <a:solidFill>
                <a:srgbClr val="2C2C2C"/>
              </a:solidFill>
            </a:endParaRPr>
          </a:p>
          <a:p>
            <a:pPr marL="0" lvl="0" indent="0">
              <a:spcBef>
                <a:spcPts val="0"/>
              </a:spcBef>
              <a:buClrTx/>
              <a:buNone/>
            </a:pPr>
            <a:endParaRPr lang="en-US" sz="1200" dirty="0" smtClean="0">
              <a:solidFill>
                <a:srgbClr val="2C2C2C"/>
              </a:solidFill>
            </a:endParaRPr>
          </a:p>
          <a:p>
            <a:endParaRPr lang="en-US" sz="2800" dirty="0"/>
          </a:p>
          <a:p>
            <a:endParaRPr lang="en-US" sz="2800"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93</a:t>
            </a:fld>
            <a:endParaRPr lang="en-CA" dirty="0"/>
          </a:p>
        </p:txBody>
      </p:sp>
      <p:sp>
        <p:nvSpPr>
          <p:cNvPr id="5" name="Rectangle 4"/>
          <p:cNvSpPr/>
          <p:nvPr/>
        </p:nvSpPr>
        <p:spPr>
          <a:xfrm>
            <a:off x="2057400" y="6394957"/>
            <a:ext cx="1713931" cy="276999"/>
          </a:xfrm>
          <a:prstGeom prst="rect">
            <a:avLst/>
          </a:prstGeom>
        </p:spPr>
        <p:txBody>
          <a:bodyPr wrap="none">
            <a:spAutoFit/>
          </a:bodyPr>
          <a:lstStyle/>
          <a:p>
            <a:pPr lvl="0"/>
            <a:r>
              <a:rPr lang="en-US" sz="1200" dirty="0">
                <a:solidFill>
                  <a:srgbClr val="2C2C2C"/>
                </a:solidFill>
              </a:rPr>
              <a:t>Source: Scott Jackson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883612"/>
            <a:ext cx="4714875" cy="483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flipH="1">
            <a:off x="7620000" y="3505200"/>
            <a:ext cx="457200" cy="685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Explosion 2 10"/>
          <p:cNvSpPr/>
          <p:nvPr/>
        </p:nvSpPr>
        <p:spPr>
          <a:xfrm>
            <a:off x="4114800" y="883612"/>
            <a:ext cx="4267200" cy="353598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Northern Ontario: vast majority of forests and land mass in Ontario</a:t>
            </a:r>
            <a:endParaRPr lang="en-CA" b="1" dirty="0">
              <a:solidFill>
                <a:srgbClr val="FF0000"/>
              </a:solidFill>
            </a:endParaRPr>
          </a:p>
        </p:txBody>
      </p:sp>
      <p:sp>
        <p:nvSpPr>
          <p:cNvPr id="12" name="Explosion 1 11"/>
          <p:cNvSpPr/>
          <p:nvPr/>
        </p:nvSpPr>
        <p:spPr>
          <a:xfrm>
            <a:off x="4267200" y="3962400"/>
            <a:ext cx="3048000" cy="27432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Southern Ontario: vast majority of people</a:t>
            </a:r>
            <a:endParaRPr lang="en-CA" b="1" dirty="0">
              <a:solidFill>
                <a:srgbClr val="FF0000"/>
              </a:solidFill>
            </a:endParaRPr>
          </a:p>
        </p:txBody>
      </p:sp>
      <p:cxnSp>
        <p:nvCxnSpPr>
          <p:cNvPr id="14" name="Straight Arrow Connector 13"/>
          <p:cNvCxnSpPr/>
          <p:nvPr/>
        </p:nvCxnSpPr>
        <p:spPr>
          <a:xfrm flipV="1">
            <a:off x="6553200" y="4419600"/>
            <a:ext cx="1447800" cy="762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50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Public Disconnect</a:t>
            </a:r>
          </a:p>
        </p:txBody>
      </p:sp>
      <p:sp>
        <p:nvSpPr>
          <p:cNvPr id="3" name="Content Placeholder 2"/>
          <p:cNvSpPr>
            <a:spLocks noGrp="1"/>
          </p:cNvSpPr>
          <p:nvPr>
            <p:ph idx="1"/>
          </p:nvPr>
        </p:nvSpPr>
        <p:spPr>
          <a:xfrm>
            <a:off x="179512" y="1219200"/>
            <a:ext cx="8784976" cy="4525963"/>
          </a:xfrm>
        </p:spPr>
        <p:txBody>
          <a:bodyPr/>
          <a:lstStyle/>
          <a:p>
            <a:r>
              <a:rPr lang="en-US" sz="2400" dirty="0"/>
              <a:t>Misperceptions and misinformation (some of which may be reinforced by messaging from special interest and advocacy groups</a:t>
            </a:r>
            <a:r>
              <a:rPr lang="en-US" sz="2400" dirty="0" smtClean="0"/>
              <a:t>).</a:t>
            </a:r>
          </a:p>
          <a:p>
            <a:r>
              <a:rPr lang="en-US" sz="2400" dirty="0" smtClean="0"/>
              <a:t>The </a:t>
            </a:r>
            <a:r>
              <a:rPr lang="en-US" sz="2400" dirty="0"/>
              <a:t>basic lack of awareness of the current state of Ontario’s forests, will require significant efforts to </a:t>
            </a:r>
            <a:r>
              <a:rPr lang="en-US" sz="2400" dirty="0" smtClean="0"/>
              <a:t>counter.</a:t>
            </a:r>
          </a:p>
          <a:p>
            <a:r>
              <a:rPr lang="en-US" sz="2400" dirty="0" smtClean="0"/>
              <a:t>Both </a:t>
            </a:r>
            <a:r>
              <a:rPr lang="en-US" sz="2400" dirty="0"/>
              <a:t>government policy and </a:t>
            </a:r>
            <a:r>
              <a:rPr lang="en-US" sz="2400" dirty="0" smtClean="0"/>
              <a:t>environmental groups are </a:t>
            </a:r>
            <a:r>
              <a:rPr lang="en-US" sz="2400" dirty="0"/>
              <a:t>going to be influenced by broader public </a:t>
            </a:r>
            <a:r>
              <a:rPr lang="en-US" sz="2400" dirty="0" smtClean="0"/>
              <a:t>sentiment.</a:t>
            </a:r>
          </a:p>
          <a:p>
            <a:r>
              <a:rPr lang="en-US" sz="2400" dirty="0"/>
              <a:t>Policy battles will be largely won or lost based on public </a:t>
            </a:r>
            <a:r>
              <a:rPr lang="en-US" sz="2400" dirty="0" smtClean="0"/>
              <a:t>support.</a:t>
            </a:r>
          </a:p>
          <a:p>
            <a:r>
              <a:rPr lang="en-US" sz="2400" dirty="0"/>
              <a:t>Southern Ontario is </a:t>
            </a:r>
            <a:r>
              <a:rPr lang="en-US" sz="2400" dirty="0" smtClean="0"/>
              <a:t>key.</a:t>
            </a:r>
            <a:endParaRPr lang="en-US" sz="2400"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94</a:t>
            </a:fld>
            <a:endParaRPr lang="en-CA" dirty="0"/>
          </a:p>
        </p:txBody>
      </p:sp>
      <p:sp>
        <p:nvSpPr>
          <p:cNvPr id="5" name="Rectangle 4"/>
          <p:cNvSpPr/>
          <p:nvPr/>
        </p:nvSpPr>
        <p:spPr>
          <a:xfrm>
            <a:off x="7315200" y="6108822"/>
            <a:ext cx="1713931" cy="276999"/>
          </a:xfrm>
          <a:prstGeom prst="rect">
            <a:avLst/>
          </a:prstGeom>
        </p:spPr>
        <p:txBody>
          <a:bodyPr wrap="none">
            <a:spAutoFit/>
          </a:bodyPr>
          <a:lstStyle/>
          <a:p>
            <a:r>
              <a:rPr lang="en-US" sz="1200" dirty="0" smtClean="0"/>
              <a:t>Source: </a:t>
            </a:r>
            <a:r>
              <a:rPr lang="en-US" sz="1200" dirty="0"/>
              <a:t>Scott </a:t>
            </a:r>
            <a:r>
              <a:rPr lang="en-US" sz="1200" dirty="0" smtClean="0"/>
              <a:t>Jackson</a:t>
            </a:r>
            <a:endParaRPr lang="en-US" sz="1200" dirty="0"/>
          </a:p>
        </p:txBody>
      </p:sp>
    </p:spTree>
    <p:extLst>
      <p:ext uri="{BB962C8B-B14F-4D97-AF65-F5344CB8AC3E}">
        <p14:creationId xmlns:p14="http://schemas.microsoft.com/office/powerpoint/2010/main" val="133704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 – Key Messages</a:t>
            </a:r>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95</a:t>
            </a:fld>
            <a:endParaRPr lang="en-CA"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32289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365125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360" y="4343400"/>
            <a:ext cx="556577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6028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Key Messages</a:t>
            </a:r>
            <a:endParaRPr lang="en-US" dirty="0"/>
          </a:p>
        </p:txBody>
      </p:sp>
      <p:sp>
        <p:nvSpPr>
          <p:cNvPr id="3" name="Content Placeholder 2"/>
          <p:cNvSpPr>
            <a:spLocks noGrp="1"/>
          </p:cNvSpPr>
          <p:nvPr>
            <p:ph idx="1"/>
          </p:nvPr>
        </p:nvSpPr>
        <p:spPr>
          <a:xfrm>
            <a:off x="179512" y="1066800"/>
            <a:ext cx="8784976" cy="4525963"/>
          </a:xfrm>
        </p:spPr>
        <p:txBody>
          <a:bodyPr/>
          <a:lstStyle/>
          <a:p>
            <a:r>
              <a:rPr lang="en-US" dirty="0" smtClean="0"/>
              <a:t>Forests </a:t>
            </a:r>
            <a:r>
              <a:rPr lang="en-US" dirty="0"/>
              <a:t>are a lot like people – continually changing and never stay the </a:t>
            </a:r>
            <a:r>
              <a:rPr lang="en-US" dirty="0" smtClean="0"/>
              <a:t>same</a:t>
            </a:r>
            <a:r>
              <a:rPr lang="en-US" dirty="0"/>
              <a:t>.</a:t>
            </a:r>
            <a:endParaRPr lang="en-US" dirty="0" smtClean="0"/>
          </a:p>
          <a:p>
            <a:r>
              <a:rPr lang="en-US" dirty="0"/>
              <a:t>We are leaders in responsible and sustainable forestry</a:t>
            </a:r>
            <a:r>
              <a:rPr lang="en-US" dirty="0" smtClean="0"/>
              <a:t>.</a:t>
            </a:r>
          </a:p>
          <a:p>
            <a:r>
              <a:rPr lang="en-US" dirty="0" smtClean="0"/>
              <a:t>Clear cutting is a responsible, required and sustainable harvest system in the boreal forest of Ontario.</a:t>
            </a:r>
          </a:p>
          <a:p>
            <a:r>
              <a:rPr lang="en-US" dirty="0" smtClean="0"/>
              <a:t>Wood/forest product use in everyday life is wide spread in Ontario and is a great way to help combat climate change.</a:t>
            </a:r>
          </a:p>
          <a:p>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96</a:t>
            </a:fld>
            <a:endParaRPr lang="en-CA" dirty="0"/>
          </a:p>
        </p:txBody>
      </p:sp>
    </p:spTree>
    <p:extLst>
      <p:ext uri="{BB962C8B-B14F-4D97-AF65-F5344CB8AC3E}">
        <p14:creationId xmlns:p14="http://schemas.microsoft.com/office/powerpoint/2010/main" val="310168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Key Messages</a:t>
            </a:r>
            <a:endParaRPr lang="en-US" dirty="0"/>
          </a:p>
        </p:txBody>
      </p:sp>
      <p:sp>
        <p:nvSpPr>
          <p:cNvPr id="3" name="Content Placeholder 2"/>
          <p:cNvSpPr>
            <a:spLocks noGrp="1"/>
          </p:cNvSpPr>
          <p:nvPr>
            <p:ph idx="1"/>
          </p:nvPr>
        </p:nvSpPr>
        <p:spPr/>
        <p:txBody>
          <a:bodyPr/>
          <a:lstStyle/>
          <a:p>
            <a:r>
              <a:rPr lang="en-US" dirty="0" smtClean="0"/>
              <a:t>Our boreal forests within woodland caribou range are being managed in a manner to promote woodland caribou well being and long term existence.  There are numerous examples of woodland caribou utilizing previously harvested areas in Ontario.</a:t>
            </a:r>
          </a:p>
          <a:p>
            <a:r>
              <a:rPr lang="en-US" dirty="0" smtClean="0"/>
              <a:t>The forest industry is of vital importance to Ontario.</a:t>
            </a:r>
          </a:p>
          <a:p>
            <a:endParaRPr lang="en-US" dirty="0" smtClean="0"/>
          </a:p>
          <a:p>
            <a:endParaRPr lang="en-US" dirty="0"/>
          </a:p>
        </p:txBody>
      </p:sp>
      <p:sp>
        <p:nvSpPr>
          <p:cNvPr id="4" name="Slide Number Placeholder 3"/>
          <p:cNvSpPr>
            <a:spLocks noGrp="1"/>
          </p:cNvSpPr>
          <p:nvPr>
            <p:ph type="sldNum" sz="quarter" idx="4"/>
          </p:nvPr>
        </p:nvSpPr>
        <p:spPr/>
        <p:txBody>
          <a:bodyPr/>
          <a:lstStyle/>
          <a:p>
            <a:fld id="{D5318631-5C24-4821-B8D4-FEB4A0C6167F}" type="slidenum">
              <a:rPr lang="en-CA" smtClean="0"/>
              <a:pPr/>
              <a:t>97</a:t>
            </a:fld>
            <a:endParaRPr lang="en-CA" dirty="0"/>
          </a:p>
        </p:txBody>
      </p:sp>
    </p:spTree>
    <p:extLst>
      <p:ext uri="{BB962C8B-B14F-4D97-AF65-F5344CB8AC3E}">
        <p14:creationId xmlns:p14="http://schemas.microsoft.com/office/powerpoint/2010/main" val="347790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24" y="0"/>
            <a:ext cx="8784976" cy="1143000"/>
          </a:xfrm>
        </p:spPr>
        <p:txBody>
          <a:bodyPr/>
          <a:lstStyle/>
          <a:p>
            <a:pPr algn="ctr"/>
            <a:r>
              <a:rPr lang="en-US" dirty="0" smtClean="0"/>
              <a:t>So What Can Be Done?</a:t>
            </a:r>
            <a:endParaRPr lang="en-US" dirty="0"/>
          </a:p>
        </p:txBody>
      </p:sp>
      <p:sp>
        <p:nvSpPr>
          <p:cNvPr id="3" name="Content Placeholder 2"/>
          <p:cNvSpPr>
            <a:spLocks noGrp="1"/>
          </p:cNvSpPr>
          <p:nvPr>
            <p:ph idx="1"/>
          </p:nvPr>
        </p:nvSpPr>
        <p:spPr>
          <a:xfrm>
            <a:off x="304800" y="990600"/>
            <a:ext cx="4381500" cy="4830763"/>
          </a:xfrm>
        </p:spPr>
        <p:txBody>
          <a:bodyPr/>
          <a:lstStyle/>
          <a:p>
            <a:r>
              <a:rPr lang="en-US" sz="2400" dirty="0"/>
              <a:t>There is a very good news story in </a:t>
            </a:r>
            <a:r>
              <a:rPr lang="en-US" sz="2400" dirty="0" smtClean="0"/>
              <a:t>Ontario which needs to be shared.</a:t>
            </a:r>
          </a:p>
          <a:p>
            <a:r>
              <a:rPr lang="en-US" sz="2400" dirty="0"/>
              <a:t>There is a need to get the message out in a way that resonates with the </a:t>
            </a:r>
            <a:r>
              <a:rPr lang="en-US" sz="2400" dirty="0" smtClean="0"/>
              <a:t>public.</a:t>
            </a:r>
          </a:p>
          <a:p>
            <a:r>
              <a:rPr lang="en-US" sz="2400" dirty="0"/>
              <a:t>We are good at telling it too each other, but there is a need to reach the broader </a:t>
            </a:r>
            <a:r>
              <a:rPr lang="en-US" sz="2400" dirty="0" smtClean="0"/>
              <a:t>population and start early (in the schools).</a:t>
            </a:r>
          </a:p>
          <a:p>
            <a:r>
              <a:rPr lang="en-US" sz="2400" dirty="0" smtClean="0"/>
              <a:t>Be positive, consistent and build on what is already in place.</a:t>
            </a:r>
            <a:endParaRPr lang="en-US" sz="2400" dirty="0"/>
          </a:p>
        </p:txBody>
      </p:sp>
      <p:sp>
        <p:nvSpPr>
          <p:cNvPr id="4" name="Slide Number Placeholder 3"/>
          <p:cNvSpPr>
            <a:spLocks noGrp="1"/>
          </p:cNvSpPr>
          <p:nvPr>
            <p:ph type="sldNum" sz="quarter" idx="4"/>
          </p:nvPr>
        </p:nvSpPr>
        <p:spPr/>
        <p:txBody>
          <a:bodyPr/>
          <a:lstStyle/>
          <a:p>
            <a:fld id="{D5318631-5C24-4821-B8D4-FEB4A0C6167F}" type="slidenum">
              <a:rPr lang="en-CA" smtClean="0">
                <a:solidFill>
                  <a:srgbClr val="2C2C2C">
                    <a:lumMod val="75000"/>
                  </a:srgbClr>
                </a:solidFill>
              </a:rPr>
              <a:pPr/>
              <a:t>98</a:t>
            </a:fld>
            <a:endParaRPr lang="en-CA" dirty="0">
              <a:solidFill>
                <a:srgbClr val="2C2C2C">
                  <a:lumMod val="75000"/>
                </a:srgbClr>
              </a:solidFill>
            </a:endParaRPr>
          </a:p>
        </p:txBody>
      </p:sp>
      <p:sp>
        <p:nvSpPr>
          <p:cNvPr id="5" name="Rectangle 4"/>
          <p:cNvSpPr/>
          <p:nvPr/>
        </p:nvSpPr>
        <p:spPr>
          <a:xfrm>
            <a:off x="7239000" y="6019800"/>
            <a:ext cx="1670650" cy="276999"/>
          </a:xfrm>
          <a:prstGeom prst="rect">
            <a:avLst/>
          </a:prstGeom>
        </p:spPr>
        <p:txBody>
          <a:bodyPr wrap="none">
            <a:spAutoFit/>
          </a:bodyPr>
          <a:lstStyle/>
          <a:p>
            <a:r>
              <a:rPr lang="en-US" sz="1200" dirty="0">
                <a:solidFill>
                  <a:srgbClr val="2C2C2C"/>
                </a:solidFill>
              </a:rPr>
              <a:t>Source Scott Jackson</a:t>
            </a:r>
          </a:p>
        </p:txBody>
      </p:sp>
      <p:sp>
        <p:nvSpPr>
          <p:cNvPr id="6" name="Explosion 1 5"/>
          <p:cNvSpPr/>
          <p:nvPr/>
        </p:nvSpPr>
        <p:spPr>
          <a:xfrm>
            <a:off x="4267200" y="152400"/>
            <a:ext cx="4724400" cy="6629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2C2C2C"/>
                </a:solidFill>
              </a:rPr>
              <a:t> </a:t>
            </a:r>
            <a:r>
              <a:rPr lang="en-US" sz="2000" dirty="0" smtClean="0">
                <a:solidFill>
                  <a:srgbClr val="2C2C2C"/>
                </a:solidFill>
              </a:rPr>
              <a:t>- </a:t>
            </a:r>
            <a:r>
              <a:rPr lang="en-US" dirty="0" smtClean="0">
                <a:solidFill>
                  <a:srgbClr val="2C2C2C"/>
                </a:solidFill>
              </a:rPr>
              <a:t>WoodWORKS!</a:t>
            </a:r>
          </a:p>
          <a:p>
            <a:pPr algn="ctr"/>
            <a:r>
              <a:rPr lang="en-US" dirty="0" smtClean="0">
                <a:solidFill>
                  <a:srgbClr val="2C2C2C"/>
                </a:solidFill>
              </a:rPr>
              <a:t>- Ontario Wood</a:t>
            </a:r>
          </a:p>
          <a:p>
            <a:pPr algn="ctr"/>
            <a:r>
              <a:rPr lang="en-US" dirty="0" smtClean="0">
                <a:solidFill>
                  <a:srgbClr val="2C2C2C"/>
                </a:solidFill>
              </a:rPr>
              <a:t>- Trade Associations (FPAC)</a:t>
            </a:r>
          </a:p>
          <a:p>
            <a:pPr marL="342900" indent="-342900" algn="ctr">
              <a:buFontTx/>
              <a:buChar char="-"/>
            </a:pPr>
            <a:r>
              <a:rPr lang="en-US" dirty="0" smtClean="0">
                <a:solidFill>
                  <a:srgbClr val="2C2C2C"/>
                </a:solidFill>
              </a:rPr>
              <a:t>School Talks / Forestry In </a:t>
            </a:r>
            <a:r>
              <a:rPr lang="en-US" dirty="0">
                <a:solidFill>
                  <a:srgbClr val="2C2C2C"/>
                </a:solidFill>
              </a:rPr>
              <a:t>T</a:t>
            </a:r>
            <a:r>
              <a:rPr lang="en-US" dirty="0" smtClean="0">
                <a:solidFill>
                  <a:srgbClr val="2C2C2C"/>
                </a:solidFill>
              </a:rPr>
              <a:t>he Classroom / </a:t>
            </a:r>
            <a:r>
              <a:rPr lang="en-US" dirty="0" err="1" smtClean="0">
                <a:solidFill>
                  <a:srgbClr val="2C2C2C"/>
                </a:solidFill>
              </a:rPr>
              <a:t>Envirothon</a:t>
            </a:r>
            <a:r>
              <a:rPr lang="en-US" dirty="0" smtClean="0">
                <a:solidFill>
                  <a:srgbClr val="2C2C2C"/>
                </a:solidFill>
              </a:rPr>
              <a:t> / Teacher Tours and Workshops</a:t>
            </a:r>
          </a:p>
          <a:p>
            <a:pPr marL="285750" indent="-285750" algn="ctr">
              <a:buFontTx/>
              <a:buChar char="-"/>
            </a:pPr>
            <a:r>
              <a:rPr lang="en-US" dirty="0" smtClean="0">
                <a:solidFill>
                  <a:srgbClr val="2C2C2C"/>
                </a:solidFill>
              </a:rPr>
              <a:t>Canadian Institute of Forestry (CIF)</a:t>
            </a:r>
          </a:p>
          <a:p>
            <a:pPr marL="285750" indent="-285750" algn="ctr">
              <a:buFontTx/>
              <a:buChar char="-"/>
            </a:pPr>
            <a:r>
              <a:rPr lang="en-US" dirty="0" smtClean="0">
                <a:solidFill>
                  <a:srgbClr val="2C2C2C"/>
                </a:solidFill>
              </a:rPr>
              <a:t>Forests Ontario</a:t>
            </a:r>
          </a:p>
        </p:txBody>
      </p:sp>
    </p:spTree>
    <p:extLst>
      <p:ext uri="{BB962C8B-B14F-4D97-AF65-F5344CB8AC3E}">
        <p14:creationId xmlns:p14="http://schemas.microsoft.com/office/powerpoint/2010/main" val="41776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To Move Forward</a:t>
            </a:r>
            <a:endParaRPr lang="en-US" dirty="0"/>
          </a:p>
        </p:txBody>
      </p:sp>
      <p:sp>
        <p:nvSpPr>
          <p:cNvPr id="3" name="Content Placeholder 2"/>
          <p:cNvSpPr>
            <a:spLocks noGrp="1"/>
          </p:cNvSpPr>
          <p:nvPr>
            <p:ph idx="1"/>
          </p:nvPr>
        </p:nvSpPr>
        <p:spPr>
          <a:xfrm>
            <a:off x="228600" y="990600"/>
            <a:ext cx="8784976" cy="4525963"/>
          </a:xfrm>
        </p:spPr>
        <p:txBody>
          <a:bodyPr/>
          <a:lstStyle/>
          <a:p>
            <a:r>
              <a:rPr lang="en-US" sz="2300" dirty="0" smtClean="0"/>
              <a:t>Embrace </a:t>
            </a:r>
            <a:r>
              <a:rPr lang="en-US" sz="2300" dirty="0"/>
              <a:t>innovation and new technologies. </a:t>
            </a:r>
            <a:endParaRPr lang="en-US" sz="2300" dirty="0" smtClean="0"/>
          </a:p>
          <a:p>
            <a:r>
              <a:rPr lang="en-US" sz="2300" u="sng" dirty="0" smtClean="0"/>
              <a:t>Respect but do not cave in </a:t>
            </a:r>
            <a:r>
              <a:rPr lang="en-US" sz="2300" dirty="0" smtClean="0"/>
              <a:t>to the activists and campaigners that are </a:t>
            </a:r>
            <a:r>
              <a:rPr lang="en-US" sz="2300" u="sng" dirty="0" smtClean="0"/>
              <a:t>in the business of putting us and our communities out of business</a:t>
            </a:r>
            <a:r>
              <a:rPr lang="en-US" sz="2300" dirty="0" smtClean="0"/>
              <a:t>.</a:t>
            </a:r>
          </a:p>
          <a:p>
            <a:pPr lvl="1"/>
            <a:r>
              <a:rPr lang="en-US" sz="2300" dirty="0" smtClean="0"/>
              <a:t>“Our critics are our friends as they help us to see our faults…” (Bill Clinton ~ 1998).</a:t>
            </a:r>
          </a:p>
          <a:p>
            <a:pPr lvl="1"/>
            <a:r>
              <a:rPr lang="en-US" sz="2300" dirty="0"/>
              <a:t>Work with the </a:t>
            </a:r>
            <a:r>
              <a:rPr lang="en-US" sz="2300" dirty="0" smtClean="0"/>
              <a:t>environmental groups </a:t>
            </a:r>
            <a:r>
              <a:rPr lang="en-US" sz="2300" dirty="0"/>
              <a:t>when possible</a:t>
            </a:r>
            <a:r>
              <a:rPr lang="en-US" sz="2300" dirty="0" smtClean="0"/>
              <a:t>.</a:t>
            </a:r>
          </a:p>
          <a:p>
            <a:pPr lvl="1"/>
            <a:r>
              <a:rPr lang="en-US" sz="2300" dirty="0" smtClean="0"/>
              <a:t>Combat mistruths with facts and data.  Data wins!</a:t>
            </a:r>
          </a:p>
          <a:p>
            <a:pPr lvl="2"/>
            <a:r>
              <a:rPr lang="en-US" sz="2300" dirty="0" smtClean="0"/>
              <a:t>Know when and how to fight (if required).</a:t>
            </a:r>
          </a:p>
          <a:p>
            <a:pPr lvl="2"/>
            <a:r>
              <a:rPr lang="en-US" sz="2300" dirty="0" smtClean="0"/>
              <a:t>If we have to fight – we do it together (</a:t>
            </a:r>
            <a:r>
              <a:rPr lang="en-US" sz="2300" u="sng" dirty="0" smtClean="0"/>
              <a:t>all of us</a:t>
            </a:r>
            <a:r>
              <a:rPr lang="en-US" sz="2300" dirty="0" smtClean="0"/>
              <a:t>)!</a:t>
            </a:r>
          </a:p>
          <a:p>
            <a:pPr lvl="3"/>
            <a:r>
              <a:rPr lang="en-US" sz="2300" u="sng" dirty="0" smtClean="0">
                <a:solidFill>
                  <a:srgbClr val="FF0000"/>
                </a:solidFill>
              </a:rPr>
              <a:t>The things we love: our families, livelihoods, communities and environment are worth fighting for if we must!</a:t>
            </a:r>
          </a:p>
        </p:txBody>
      </p:sp>
      <p:sp>
        <p:nvSpPr>
          <p:cNvPr id="4" name="Slide Number Placeholder 3"/>
          <p:cNvSpPr>
            <a:spLocks noGrp="1"/>
          </p:cNvSpPr>
          <p:nvPr>
            <p:ph type="sldNum" sz="quarter" idx="4"/>
          </p:nvPr>
        </p:nvSpPr>
        <p:spPr/>
        <p:txBody>
          <a:bodyPr/>
          <a:lstStyle/>
          <a:p>
            <a:fld id="{D5318631-5C24-4821-B8D4-FEB4A0C6167F}" type="slidenum">
              <a:rPr lang="en-CA" smtClean="0"/>
              <a:pPr/>
              <a:t>99</a:t>
            </a:fld>
            <a:endParaRPr lang="en-CA" dirty="0"/>
          </a:p>
        </p:txBody>
      </p:sp>
    </p:spTree>
    <p:extLst>
      <p:ext uri="{BB962C8B-B14F-4D97-AF65-F5344CB8AC3E}">
        <p14:creationId xmlns:p14="http://schemas.microsoft.com/office/powerpoint/2010/main" val="8132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panyPresentation">
  <a:themeElements>
    <a:clrScheme name="FPInnovations">
      <a:dk1>
        <a:srgbClr val="2C2C2C"/>
      </a:dk1>
      <a:lt1>
        <a:srgbClr val="FFFFFF"/>
      </a:lt1>
      <a:dk2>
        <a:srgbClr val="ED6E00"/>
      </a:dk2>
      <a:lt2>
        <a:srgbClr val="FFFFFF"/>
      </a:lt2>
      <a:accent1>
        <a:srgbClr val="74F200"/>
      </a:accent1>
      <a:accent2>
        <a:srgbClr val="26CFFF"/>
      </a:accent2>
      <a:accent3>
        <a:srgbClr val="ED6E00"/>
      </a:accent3>
      <a:accent4>
        <a:srgbClr val="0D4000"/>
      </a:accent4>
      <a:accent5>
        <a:srgbClr val="FF0F00"/>
      </a:accent5>
      <a:accent6>
        <a:srgbClr val="FFC000"/>
      </a:accent6>
      <a:hlink>
        <a:srgbClr val="74F200"/>
      </a:hlink>
      <a:folHlink>
        <a:srgbClr val="FFF5C4"/>
      </a:folHlink>
    </a:clrScheme>
    <a:fontScheme name="Arial - corp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mpanyPresentation">
  <a:themeElements>
    <a:clrScheme name="FPInnovations">
      <a:dk1>
        <a:srgbClr val="2C2C2C"/>
      </a:dk1>
      <a:lt1>
        <a:srgbClr val="FFFFFF"/>
      </a:lt1>
      <a:dk2>
        <a:srgbClr val="ED6E00"/>
      </a:dk2>
      <a:lt2>
        <a:srgbClr val="FFFFFF"/>
      </a:lt2>
      <a:accent1>
        <a:srgbClr val="74F200"/>
      </a:accent1>
      <a:accent2>
        <a:srgbClr val="26CFFF"/>
      </a:accent2>
      <a:accent3>
        <a:srgbClr val="ED6E00"/>
      </a:accent3>
      <a:accent4>
        <a:srgbClr val="0D4000"/>
      </a:accent4>
      <a:accent5>
        <a:srgbClr val="FF0F00"/>
      </a:accent5>
      <a:accent6>
        <a:srgbClr val="FFC000"/>
      </a:accent6>
      <a:hlink>
        <a:srgbClr val="74F200"/>
      </a:hlink>
      <a:folHlink>
        <a:srgbClr val="FFF5C4"/>
      </a:folHlink>
    </a:clrScheme>
    <a:fontScheme name="Arial - corp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Point_Group_Language xmlns="96357216-74c8-4719-a3d2-1d7f62541e89">0</SharePoint_Group_Language>
    <EN_x0020_version xmlns="9f4aedea-6096-421d-8348-d42732f4a451" xsi:nil="true"/>
    <f7bb4a749a044bfe97666cf0a7621e24 xmlns="96357216-74c8-4719-a3d2-1d7f62541e89">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90386448-2691-49d0-ae91-b0a8821de2f3</TermId>
        </TermInfo>
      </Terms>
    </f7bb4a749a044bfe97666cf0a7621e24>
    <h234cef3df9a46c6938182ea7695480a xmlns="96357216-74c8-4719-a3d2-1d7f62541e89">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69302f89-3e8b-4cca-8948-dc1973d5ae5f</TermId>
        </TermInfo>
      </Terms>
    </h234cef3df9a46c6938182ea7695480a>
    <PublishingExpirationDate xmlns="http://schemas.microsoft.com/sharepoint/v3" xsi:nil="true"/>
    <AutoTranslation xmlns="96357216-74c8-4719-a3d2-1d7f62541e89">No</AutoTranslation>
    <PublishingStartDate xmlns="http://schemas.microsoft.com/sharepoint/v3" xsi:nil="true"/>
    <wic_System_Copyright xmlns="http://schemas.microsoft.com/sharepoint/v3/fields" xsi:nil="true"/>
    <FR_x0020_version xmlns="9f4aedea-6096-421d-8348-d42732f4a451" xsi:nil="true"/>
    <TaxCatchAll xmlns="96357216-74c8-4719-a3d2-1d7f62541e89">
      <Value>2</Value>
      <Value>1</Value>
    </TaxCatchAll>
    <SharePoint_Item_Language xmlns="96357216-74c8-4719-a3d2-1d7f62541e89">(SPS_LNG_ALL)</SharePoint_Item_Language>
    <MetadataToDuplicate xmlns="96357216-74c8-4719-a3d2-1d7f62541e89" xsi:nil="true"/>
    <ItemsAutoCreation xmlns="96357216-74c8-4719-a3d2-1d7f62541e89">None</ItemsAutoCrea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FPI Document" ma:contentTypeID="0x0101002FD35992BC8E04409D67F5AF40728DFA008D4A5B535D437845B5DEB1AB5C7C5313" ma:contentTypeVersion="13" ma:contentTypeDescription="FPI Document Content Type" ma:contentTypeScope="" ma:versionID="a017f4d2704bb11088af438a704c826f">
  <xsd:schema xmlns:xsd="http://www.w3.org/2001/XMLSchema" xmlns:xs="http://www.w3.org/2001/XMLSchema" xmlns:p="http://schemas.microsoft.com/office/2006/metadata/properties" xmlns:ns1="http://schemas.microsoft.com/sharepoint/v3" xmlns:ns2="96357216-74c8-4719-a3d2-1d7f62541e89" xmlns:ns3="http://schemas.microsoft.com/sharepoint/v3/fields" xmlns:ns4="9f4aedea-6096-421d-8348-d42732f4a451" targetNamespace="http://schemas.microsoft.com/office/2006/metadata/properties" ma:root="true" ma:fieldsID="56d26066eb145a8a934c85d765946913" ns1:_="" ns2:_="" ns3:_="" ns4:_="">
    <xsd:import namespace="http://schemas.microsoft.com/sharepoint/v3"/>
    <xsd:import namespace="96357216-74c8-4719-a3d2-1d7f62541e89"/>
    <xsd:import namespace="http://schemas.microsoft.com/sharepoint/v3/fields"/>
    <xsd:import namespace="9f4aedea-6096-421d-8348-d42732f4a451"/>
    <xsd:element name="properties">
      <xsd:complexType>
        <xsd:sequence>
          <xsd:element name="documentManagement">
            <xsd:complexType>
              <xsd:all>
                <xsd:element ref="ns2:h234cef3df9a46c6938182ea7695480a" minOccurs="0"/>
                <xsd:element ref="ns2:TaxCatchAll" minOccurs="0"/>
                <xsd:element ref="ns2:TaxCatchAllLabel" minOccurs="0"/>
                <xsd:element ref="ns3:wic_System_Copyright" minOccurs="0"/>
                <xsd:element ref="ns2:f7bb4a749a044bfe97666cf0a7621e24" minOccurs="0"/>
                <xsd:element ref="ns1:PublishingStartDate" minOccurs="0"/>
                <xsd:element ref="ns1:PublishingExpirationDate" minOccurs="0"/>
                <xsd:element ref="ns2:SharePoint_Item_Language"/>
                <xsd:element ref="ns2:SharePoint_Group_Language" minOccurs="0"/>
                <xsd:element ref="ns4:EN_x0020_version" minOccurs="0"/>
                <xsd:element ref="ns4:FR_x0020_version" minOccurs="0"/>
                <xsd:element ref="ns2:ItemsAutoCreation" minOccurs="0"/>
                <xsd:element ref="ns2:MetadataToDuplicate" minOccurs="0"/>
                <xsd:element ref="ns2:AutoTransl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6" nillable="true" ma:displayName="Scheduling Start Date" ma:internalName="PublishingStartDate">
      <xsd:simpleType>
        <xsd:restriction base="dms:Unknown"/>
      </xsd:simpleType>
    </xsd:element>
    <xsd:element name="PublishingExpirationDate" ma:index="17"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357216-74c8-4719-a3d2-1d7f62541e89" elementFormDefault="qualified">
    <xsd:import namespace="http://schemas.microsoft.com/office/2006/documentManagement/types"/>
    <xsd:import namespace="http://schemas.microsoft.com/office/infopath/2007/PartnerControls"/>
    <xsd:element name="h234cef3df9a46c6938182ea7695480a" ma:index="8" ma:taxonomy="true" ma:internalName="h234cef3df9a46c6938182ea7695480a" ma:taxonomyFieldName="FPIDocumentRestrictions" ma:displayName="FPIDocumentRestrictions" ma:default="1;#Internal|69302f89-3e8b-4cca-8948-dc1973d5ae5f" ma:fieldId="{1234cef3-df9a-46c6-9381-82ea7695480a}" ma:sspId="09ea06cb-07dd-4b84-830d-d58758185c50" ma:termSetId="ba0d5985-3773-446a-aa5e-2b14edc989d9"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c2f16865-9b89-4c9a-9fe6-4e0de98edc35}" ma:internalName="TaxCatchAll" ma:showField="CatchAllData" ma:web="96357216-74c8-4719-a3d2-1d7f62541e8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2f16865-9b89-4c9a-9fe6-4e0de98edc35}" ma:internalName="TaxCatchAllLabel" ma:readOnly="true" ma:showField="CatchAllDataLabel" ma:web="96357216-74c8-4719-a3d2-1d7f62541e89">
      <xsd:complexType>
        <xsd:complexContent>
          <xsd:extension base="dms:MultiChoiceLookup">
            <xsd:sequence>
              <xsd:element name="Value" type="dms:Lookup" maxOccurs="unbounded" minOccurs="0" nillable="true"/>
            </xsd:sequence>
          </xsd:extension>
        </xsd:complexContent>
      </xsd:complexType>
    </xsd:element>
    <xsd:element name="f7bb4a749a044bfe97666cf0a7621e24" ma:index="14" ma:taxonomy="true" ma:internalName="f7bb4a749a044bfe97666cf0a7621e24" ma:taxonomyFieldName="FPIDepartment" ma:displayName="FPIDepartment" ma:default="" ma:fieldId="{f7bb4a74-9a04-4bfe-9766-6cf0a7621e24}" ma:taxonomyMulti="true" ma:sspId="09ea06cb-07dd-4b84-830d-d58758185c50" ma:termSetId="e366fac1-ca12-438f-9576-e7ca600e5666" ma:anchorId="00000000-0000-0000-0000-000000000000" ma:open="false" ma:isKeyword="false">
      <xsd:complexType>
        <xsd:sequence>
          <xsd:element ref="pc:Terms" minOccurs="0" maxOccurs="1"/>
        </xsd:sequence>
      </xsd:complexType>
    </xsd:element>
    <xsd:element name="SharePoint_Item_Language" ma:index="18" ma:displayName="SharePoint_Item_Language" ma:default="(SPS_LNG_ALL)" ma:format="Dropdown" ma:internalName="SharePoint_Item_Language">
      <xsd:simpleType>
        <xsd:restriction base="dms:Choice">
          <xsd:enumeration value="(SPS_LNG_ALL)"/>
          <xsd:enumeration value="SPS_LNG_EN"/>
          <xsd:enumeration value="SPS_LNG_FR"/>
          <xsd:enumeration value="SPS_LNG_ES"/>
          <xsd:enumeration value="SPS_LNG_KO"/>
          <xsd:enumeration value="SPS_LNG_AR"/>
          <xsd:enumeration value="SPS_LNG_JP"/>
          <xsd:enumeration value="SPS_LNG_CH"/>
          <xsd:enumeration value="SPS_LNG_PT"/>
          <xsd:enumeration value="SPS_LNG_DE"/>
          <xsd:enumeration value="SPS_LNG_IT"/>
          <xsd:enumeration value="SPS_LNG_RU"/>
          <xsd:enumeration value="SPS_LNG_DU"/>
          <xsd:enumeration value="SPS_LNG_UK"/>
          <xsd:enumeration value="SPS_LNG_PL"/>
          <xsd:enumeration value="SPS_LNG_EU"/>
          <xsd:enumeration value="SPS_LNG_BG"/>
          <xsd:enumeration value="SPS_LNG_CA"/>
          <xsd:enumeration value="SPS_LNG_ZH"/>
          <xsd:enumeration value="SPS_LNG_HR"/>
          <xsd:enumeration value="SPS_LNG_CS"/>
          <xsd:enumeration value="SPS_LNG_DA"/>
          <xsd:enumeration value="SPS_LNG_ET"/>
          <xsd:enumeration value="SPS_LNG_FI"/>
          <xsd:enumeration value="SPS_LNG_GL"/>
          <xsd:enumeration value="SPS_LNG_EL"/>
          <xsd:enumeration value="SPS_LNG_IW"/>
          <xsd:enumeration value="SPS_LNG_HI"/>
          <xsd:enumeration value="SPS_LNG_HU"/>
          <xsd:enumeration value="SPS_LNG_KK"/>
          <xsd:enumeration value="SPS_LNG_LV"/>
          <xsd:enumeration value="SPS_LNG_LT"/>
          <xsd:enumeration value="SPS_LNG_NO"/>
          <xsd:enumeration value="SPS_LNG_BR"/>
          <xsd:enumeration value="SPS_LNG_RO"/>
          <xsd:enumeration value="SPS_LNG_SR"/>
          <xsd:enumeration value="SPS_LNG_SK"/>
          <xsd:enumeration value="SPS_LNG_SL"/>
          <xsd:enumeration value="SPS_LNG_SV"/>
          <xsd:enumeration value="SPS_LNG_TH"/>
          <xsd:enumeration value="SPS_LNG_TR"/>
        </xsd:restriction>
      </xsd:simpleType>
    </xsd:element>
    <xsd:element name="SharePoint_Group_Language" ma:index="19" nillable="true" ma:displayName="SharePoint_Group_Language" ma:default="0" ma:internalName="SharePoint_Group_Language">
      <xsd:simpleType>
        <xsd:restriction base="dms:Number"/>
      </xsd:simpleType>
    </xsd:element>
    <xsd:element name="ItemsAutoCreation" ma:index="22" nillable="true" ma:displayName="ItemsAutoCreation" ma:default="None" ma:format="RadioButtons" ma:internalName="ItemsAutoCreation">
      <xsd:simpleType>
        <xsd:restriction base="dms:Choice">
          <xsd:enumeration value="None"/>
          <xsd:enumeration value="Create items for all languages"/>
          <xsd:enumeration value="Overwrite/Create items for all languages"/>
        </xsd:restriction>
      </xsd:simpleType>
    </xsd:element>
    <xsd:element name="MetadataToDuplicate" ma:index="23" nillable="true" ma:displayName="MetadataToDuplicate" ma:internalName="MetadataToDuplicate">
      <xsd:simpleType>
        <xsd:restriction base="dms:Text"/>
      </xsd:simpleType>
    </xsd:element>
    <xsd:element name="AutoTranslation" ma:index="24" nillable="true" ma:displayName="AutoTranslation" ma:default="No" ma:format="RadioButtons" ma:internalName="AutoTranslation">
      <xsd:simpleType>
        <xsd:restriction base="dms:Choice">
          <xsd:enumeration value="No"/>
          <xsd:enumeration value="Yes"/>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3"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4aedea-6096-421d-8348-d42732f4a451" elementFormDefault="qualified">
    <xsd:import namespace="http://schemas.microsoft.com/office/2006/documentManagement/types"/>
    <xsd:import namespace="http://schemas.microsoft.com/office/infopath/2007/PartnerControls"/>
    <xsd:element name="EN_x0020_version" ma:index="20" nillable="true" ma:displayName="EN version" ma:list="{9F4AEDEA-6096-421D-8348-D42732F4A451}" ma:internalName="EN_x0020_version" ma:showField="ID">
      <xsd:simpleType>
        <xsd:restriction base="dms:Lookup"/>
      </xsd:simpleType>
    </xsd:element>
    <xsd:element name="FR_x0020_version" ma:index="21" nillable="true" ma:displayName="FR version" ma:list="{9F4AEDEA-6096-421D-8348-D42732F4A451}" ma:internalName="FR_x0020_version" ma:showField="ID">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502A19-3072-4AF6-BD5E-80F62C57E364}">
  <ds:schemaRefs>
    <ds:schemaRef ds:uri="http://purl.org/dc/dcmitype/"/>
    <ds:schemaRef ds:uri="http://schemas.microsoft.com/office/2006/documentManagement/types"/>
    <ds:schemaRef ds:uri="http://purl.org/dc/elements/1.1/"/>
    <ds:schemaRef ds:uri="http://schemas.microsoft.com/sharepoint/v3"/>
    <ds:schemaRef ds:uri="http://schemas.microsoft.com/office/infopath/2007/PartnerControls"/>
    <ds:schemaRef ds:uri="http://www.w3.org/XML/1998/namespace"/>
    <ds:schemaRef ds:uri="http://schemas.openxmlformats.org/package/2006/metadata/core-properties"/>
    <ds:schemaRef ds:uri="96357216-74c8-4719-a3d2-1d7f62541e89"/>
    <ds:schemaRef ds:uri="http://schemas.microsoft.com/office/2006/metadata/properties"/>
    <ds:schemaRef ds:uri="9f4aedea-6096-421d-8348-d42732f4a451"/>
    <ds:schemaRef ds:uri="http://schemas.microsoft.com/sharepoint/v3/fields"/>
    <ds:schemaRef ds:uri="http://purl.org/dc/terms/"/>
  </ds:schemaRefs>
</ds:datastoreItem>
</file>

<file path=customXml/itemProps2.xml><?xml version="1.0" encoding="utf-8"?>
<ds:datastoreItem xmlns:ds="http://schemas.openxmlformats.org/officeDocument/2006/customXml" ds:itemID="{316DA5BF-53FC-4584-9420-84C94C19B451}">
  <ds:schemaRefs>
    <ds:schemaRef ds:uri="http://schemas.microsoft.com/sharepoint/v3/contenttype/forms"/>
  </ds:schemaRefs>
</ds:datastoreItem>
</file>

<file path=customXml/itemProps3.xml><?xml version="1.0" encoding="utf-8"?>
<ds:datastoreItem xmlns:ds="http://schemas.openxmlformats.org/officeDocument/2006/customXml" ds:itemID="{04ACE200-6D1E-4262-A9A9-6874BB816A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6357216-74c8-4719-a3d2-1d7f62541e89"/>
    <ds:schemaRef ds:uri="http://schemas.microsoft.com/sharepoint/v3/fields"/>
    <ds:schemaRef ds:uri="9f4aedea-6096-421d-8348-d42732f4a4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CompanyPresentation</Template>
  <TotalTime>0</TotalTime>
  <Words>10093</Words>
  <Application>Microsoft Office PowerPoint</Application>
  <PresentationFormat>On-screen Show (4:3)</PresentationFormat>
  <Paragraphs>905</Paragraphs>
  <Slides>104</Slides>
  <Notes>52</Notes>
  <HiddenSlides>0</HiddenSlides>
  <MMClips>1</MMClips>
  <ScaleCrop>false</ScaleCrop>
  <HeadingPairs>
    <vt:vector size="4" baseType="variant">
      <vt:variant>
        <vt:lpstr>Theme</vt:lpstr>
      </vt:variant>
      <vt:variant>
        <vt:i4>3</vt:i4>
      </vt:variant>
      <vt:variant>
        <vt:lpstr>Slide Titles</vt:lpstr>
      </vt:variant>
      <vt:variant>
        <vt:i4>104</vt:i4>
      </vt:variant>
    </vt:vector>
  </HeadingPairs>
  <TitlesOfParts>
    <vt:vector size="107" baseType="lpstr">
      <vt:lpstr>CompanyPresentation</vt:lpstr>
      <vt:lpstr>Office Theme</vt:lpstr>
      <vt:lpstr>1_CompanyPresentation</vt:lpstr>
      <vt:lpstr>NOMA/FONOM Process and Product Development Project</vt:lpstr>
      <vt:lpstr>Dean Caron - Background</vt:lpstr>
      <vt:lpstr>About This Presentation/Project</vt:lpstr>
      <vt:lpstr>Deforestation - Cities</vt:lpstr>
      <vt:lpstr>Deforestation - Agriculture</vt:lpstr>
      <vt:lpstr>Deforestation According To Our Critics</vt:lpstr>
      <vt:lpstr>Here Is What It Looks Like 15 years Later…</vt:lpstr>
      <vt:lpstr>Anyone use some of this today?</vt:lpstr>
      <vt:lpstr>Agenda</vt:lpstr>
      <vt:lpstr>Section One: Forest Succession in Northern Ontario </vt:lpstr>
      <vt:lpstr>What Is Forestry?</vt:lpstr>
      <vt:lpstr>Crown Forest Sustainability Act – Legislation Governing Ontario’s Crown Forests</vt:lpstr>
      <vt:lpstr>Land Class Breakdown in Ontario</vt:lpstr>
      <vt:lpstr>Ontario’s Forest – Ownership Types</vt:lpstr>
      <vt:lpstr>Forest Regions In Ontario</vt:lpstr>
      <vt:lpstr>Ontario’s Boreal Forest</vt:lpstr>
      <vt:lpstr>Common Boreal Forest Trees in Northern Ontario</vt:lpstr>
      <vt:lpstr>Ontario’s Great Lakes St. Lawrence Forest</vt:lpstr>
      <vt:lpstr>Great Lakes St. Lawrence Trees That Are Common In Southern Boreal Forest</vt:lpstr>
      <vt:lpstr>What Happens If No Clear Cutting In Boreal Forest of Northwestern Ontario?</vt:lpstr>
      <vt:lpstr>What Happens If No Clear Cutting (Northwestern Ontario - Example)</vt:lpstr>
      <vt:lpstr>Types of Forest Disturbances – The Reset Button</vt:lpstr>
      <vt:lpstr>Natural Forest Succession – Forests Change Over Time</vt:lpstr>
      <vt:lpstr>Artificial Forest Succession – Forests Change Over Time</vt:lpstr>
      <vt:lpstr>Disturbance Then Succession – It Is A Repeating Process</vt:lpstr>
      <vt:lpstr>Sioux Narrows Area</vt:lpstr>
      <vt:lpstr>North of Kenora</vt:lpstr>
      <vt:lpstr>Sioux Narrows Area</vt:lpstr>
      <vt:lpstr>Minaki Area</vt:lpstr>
      <vt:lpstr>Sowden Lake Area (Ignace)</vt:lpstr>
      <vt:lpstr>Highway 17 ~10 km East of Ignace</vt:lpstr>
      <vt:lpstr>Highway 17 ~15 km East of Ignace</vt:lpstr>
      <vt:lpstr>Highway 17 ~35 km East of Ignace</vt:lpstr>
      <vt:lpstr>Highway 17 ~51 km east of Ignace</vt:lpstr>
      <vt:lpstr>Highway 17 ~ 63 km East of Ignace (North Side of Highway)</vt:lpstr>
      <vt:lpstr>Highway 17 ~ 66 km East of Ignace</vt:lpstr>
      <vt:lpstr>Highway 17 ~ 83 km east of Ignace</vt:lpstr>
      <vt:lpstr>Smooth Rock – Black Spruce 20 Years Old</vt:lpstr>
      <vt:lpstr>Cochrane Area – 30 Year Old Black Spruce</vt:lpstr>
      <vt:lpstr>Human Succession and Forest Succession – Change is Constant</vt:lpstr>
      <vt:lpstr>Here Is An Area I Tree Planted In Grade Six (38 Years Ago)…</vt:lpstr>
      <vt:lpstr>We Are Leaders in Forest Certification</vt:lpstr>
      <vt:lpstr>Sound and Enviable Track Record</vt:lpstr>
      <vt:lpstr>Carbon Cycle Impacts of the Forest Industry</vt:lpstr>
      <vt:lpstr>Forests As Carbon Sources And Carbon Sinks</vt:lpstr>
      <vt:lpstr>Carbon Cycle</vt:lpstr>
      <vt:lpstr>PowerPoint Presentation</vt:lpstr>
      <vt:lpstr>Carbon dioxide impact summary 1m3 (~118 2”x4”x8’) of Canadian lumber</vt:lpstr>
      <vt:lpstr>Net CO2 Emissions: How Wood Compares</vt:lpstr>
      <vt:lpstr>Substitution benefits – CLT (wood) vs concrete and steel four storey apartment building (43,700 ft2)</vt:lpstr>
      <vt:lpstr>Carbon/Oxygen Impacts - Summary</vt:lpstr>
      <vt:lpstr>Woodland Caribou and Forest Management</vt:lpstr>
      <vt:lpstr>Woodland Caribou Range Recession</vt:lpstr>
      <vt:lpstr>Preferred Woodland Caribou Habitat</vt:lpstr>
      <vt:lpstr>Woodland Caribou Management Practices in Northwestern Ontario – Since 1990’s</vt:lpstr>
      <vt:lpstr>Benefits of Sustainable Forest Management on Woodland Caribou and the Environment</vt:lpstr>
      <vt:lpstr>Woodland Caribou Observations As It Relates to Forest Operations in Northwestern Ontario</vt:lpstr>
      <vt:lpstr>South end of English River Forest – Harvested in 1980’s</vt:lpstr>
      <vt:lpstr>Trout Lake Forest – Harvest 2012 to Current</vt:lpstr>
      <vt:lpstr>Lake Nipigon Forest – Logged in 1950’s – Caribou Never Left</vt:lpstr>
      <vt:lpstr>Woodland Caribou - Summary</vt:lpstr>
      <vt:lpstr>Use of Wood in Everyday Life</vt:lpstr>
      <vt:lpstr>Examples of Forest Products Use At Home</vt:lpstr>
      <vt:lpstr>Food Packaging – Use of Forest Products</vt:lpstr>
      <vt:lpstr>Other Uses of Forest Products</vt:lpstr>
      <vt:lpstr>Wooden Bridges</vt:lpstr>
      <vt:lpstr>Wooden Bridges</vt:lpstr>
      <vt:lpstr>Renewable Bioenergy</vt:lpstr>
      <vt:lpstr>Forest Products Use On The Backyard Rink</vt:lpstr>
      <vt:lpstr>Old Fashioned Fishing Poles</vt:lpstr>
      <vt:lpstr>Forest Products in the Tackle Box</vt:lpstr>
      <vt:lpstr>What NOT To Do With Forest Products in The Tackle Box… </vt:lpstr>
      <vt:lpstr>Summer 2017</vt:lpstr>
      <vt:lpstr>Northern Ontario Sportfishing Centre – Sioux Narrows</vt:lpstr>
      <vt:lpstr>Municipality of Callander, ON  Bill Barber Complex</vt:lpstr>
      <vt:lpstr>Municipality of Mattawa, Ontario  St. Victor Elementary School</vt:lpstr>
      <vt:lpstr>North Bay Regional Health Centre</vt:lpstr>
      <vt:lpstr>Sioux Lookout  Meno Ya Win Health Centre</vt:lpstr>
      <vt:lpstr>Wayne Gretzky Sports Centre</vt:lpstr>
      <vt:lpstr>Extendicare Timmins &amp; Timmins Library</vt:lpstr>
      <vt:lpstr>Toronto Public Library,  Scarborough Civic Centre Branch</vt:lpstr>
      <vt:lpstr>Windsor, Ontario  Ed Lumley Centre for Engineering Innovation</vt:lpstr>
      <vt:lpstr>Kenora Discovery Centre</vt:lpstr>
      <vt:lpstr>City Hall Temiskaming Shores</vt:lpstr>
      <vt:lpstr>North Vancouver City Hall – Strand Lumber from Kenora Weyerhaeuser Mill</vt:lpstr>
      <vt:lpstr>Time To Grow A Building</vt:lpstr>
      <vt:lpstr>Economic Impact of Forest Industry in Ontario</vt:lpstr>
      <vt:lpstr>Benefits to Communities</vt:lpstr>
      <vt:lpstr>Forest Industry Employment - Ontario</vt:lpstr>
      <vt:lpstr>Royalties, Taxes and Other Benefits</vt:lpstr>
      <vt:lpstr>Future Potential</vt:lpstr>
      <vt:lpstr>Environmental Activists and Campaigners</vt:lpstr>
      <vt:lpstr>What Is Driving This Trend?</vt:lpstr>
      <vt:lpstr>Public Disconnect</vt:lpstr>
      <vt:lpstr>Conclusion – Key Messages</vt:lpstr>
      <vt:lpstr>Key Messages</vt:lpstr>
      <vt:lpstr>Key Messages</vt:lpstr>
      <vt:lpstr>So What Can Be Done?</vt:lpstr>
      <vt:lpstr>How To Move Forward</vt:lpstr>
      <vt:lpstr>How To Move Forward</vt:lpstr>
      <vt:lpstr>A Little Humour…  https://www.youtube.com/watch?v=o6f5vJuH6Yw    </vt:lpstr>
      <vt:lpstr>Thanks!</vt:lpstr>
      <vt:lpstr>Special Thanks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Template</cp:keywords>
  <cp:lastModifiedBy/>
  <cp:revision>1</cp:revision>
  <dcterms:created xsi:type="dcterms:W3CDTF">2015-03-03T19:44:27Z</dcterms:created>
  <dcterms:modified xsi:type="dcterms:W3CDTF">2018-05-15T12:03:10Z</dcterms:modified>
  <cp:category>Presentation, Pulp, paper and Bioproducts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PIDepartment">
    <vt:lpwstr>2;#Communications|90386448-2691-49d0-ae91-b0a8821de2f3</vt:lpwstr>
  </property>
  <property fmtid="{D5CDD505-2E9C-101B-9397-08002B2CF9AE}" pid="3" name="ContentTypeId">
    <vt:lpwstr>0x0101002FD35992BC8E04409D67F5AF40728DFA008D4A5B535D437845B5DEB1AB5C7C5313</vt:lpwstr>
  </property>
  <property fmtid="{D5CDD505-2E9C-101B-9397-08002B2CF9AE}" pid="4" name="FPIDocumentRestrictions">
    <vt:lpwstr>1;#Internal|69302f89-3e8b-4cca-8948-dc1973d5ae5f</vt:lpwstr>
  </property>
</Properties>
</file>